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embeddedFontLst>
    <p:embeddedFont>
      <p:font typeface="IBM Plex Sans"/>
      <p:regular r:id="rId38"/>
      <p:bold r:id="rId39"/>
      <p:italic r:id="rId40"/>
      <p:boldItalic r:id="rId41"/>
    </p:embeddedFont>
    <p:embeddedFont>
      <p:font typeface="Albert Sans Medium"/>
      <p:regular r:id="rId42"/>
      <p:bold r:id="rId43"/>
      <p:italic r:id="rId44"/>
      <p:boldItalic r:id="rId45"/>
    </p:embeddedFont>
    <p:embeddedFont>
      <p:font typeface="Albert Sans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86A4D8E-7EFB-43CF-BA9E-7CDDC5D4D71A}">
  <a:tblStyle styleId="{486A4D8E-7EFB-43CF-BA9E-7CDDC5D4D7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5F397A8E-AEB6-4D94-938E-D256215E0B28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BMPlexSans-italic.fntdata"/><Relationship Id="rId42" Type="http://schemas.openxmlformats.org/officeDocument/2006/relationships/font" Target="fonts/AlbertSansMedium-regular.fntdata"/><Relationship Id="rId41" Type="http://schemas.openxmlformats.org/officeDocument/2006/relationships/font" Target="fonts/IBMPlexSans-boldItalic.fntdata"/><Relationship Id="rId44" Type="http://schemas.openxmlformats.org/officeDocument/2006/relationships/font" Target="fonts/AlbertSansMedium-italic.fntdata"/><Relationship Id="rId43" Type="http://schemas.openxmlformats.org/officeDocument/2006/relationships/font" Target="fonts/AlbertSansMedium-bold.fntdata"/><Relationship Id="rId46" Type="http://schemas.openxmlformats.org/officeDocument/2006/relationships/font" Target="fonts/AlbertSans-regular.fntdata"/><Relationship Id="rId45" Type="http://schemas.openxmlformats.org/officeDocument/2006/relationships/font" Target="fonts/AlbertSans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AlbertSans-italic.fntdata"/><Relationship Id="rId47" Type="http://schemas.openxmlformats.org/officeDocument/2006/relationships/font" Target="fonts/AlbertSans-bold.fntdata"/><Relationship Id="rId49" Type="http://schemas.openxmlformats.org/officeDocument/2006/relationships/font" Target="fonts/AlbertSans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font" Target="fonts/IBMPlexSans-bold.fntdata"/><Relationship Id="rId38" Type="http://schemas.openxmlformats.org/officeDocument/2006/relationships/font" Target="fonts/IBMPlexSans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a461526f98_9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a461526f98_9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a5739aee0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a5739aee0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ask about should remove education of personas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a5739aee0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a5739aee0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ask about should remove education of personas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a568fe188e_2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a568fe188e_2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a5739aee0b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a5739aee0b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a5739aee0b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a5739aee0b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a5739aee0b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a5739aee0b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a4534a5dea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a4534a5dea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a4534a5dea_3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a4534a5dea_3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a4534a5dea_3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a4534a5dea_3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a4534a5dea_3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a4534a5dea_3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a3a8beb9c6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a3a8beb9c6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a456e40efd_3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a456e40efd_3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a4534a5dea_1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a4534a5dea_1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a4534a5dea_1_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a4534a5dea_1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-"/>
            </a:pPr>
            <a:r>
              <a:rPr lang="en" sz="1500">
                <a:solidFill>
                  <a:srgbClr val="595959"/>
                </a:solidFill>
              </a:rPr>
              <a:t>Privacy and Complience: complice AI acts and GDPR.</a:t>
            </a:r>
            <a:endParaRPr sz="1500">
              <a:solidFill>
                <a:srgbClr val="595959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-"/>
            </a:pPr>
            <a:r>
              <a:rPr lang="en" sz="1500">
                <a:solidFill>
                  <a:srgbClr val="595959"/>
                </a:solidFill>
              </a:rPr>
              <a:t>Proprietary Data Protection: Safeguard Lavazza’s business data, maintaining strict confidentiality and preventing unauthorized access.</a:t>
            </a:r>
            <a:endParaRPr sz="1500">
              <a:solidFill>
                <a:srgbClr val="595959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500"/>
              <a:buChar char="-"/>
            </a:pPr>
            <a:r>
              <a:rPr lang="en" sz="1500">
                <a:solidFill>
                  <a:srgbClr val="E06666"/>
                </a:solidFill>
              </a:rPr>
              <a:t>System Integration: Ensure smooth and secure alignment of AI solutions with Lavazza’s existing company systems and infrastructure.</a:t>
            </a:r>
            <a:endParaRPr sz="8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a4534a5dea_1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a4534a5dea_1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95959"/>
                </a:solidFill>
              </a:rPr>
              <a:t>2. Data Risks</a:t>
            </a:r>
            <a:endParaRPr sz="1400">
              <a:solidFill>
                <a:srgbClr val="59595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A9999"/>
              </a:buClr>
              <a:buSzPts val="1400"/>
              <a:buChar char="-"/>
            </a:pPr>
            <a:r>
              <a:rPr lang="en" sz="1400">
                <a:solidFill>
                  <a:srgbClr val="EA9999"/>
                </a:solidFill>
              </a:rPr>
              <a:t>Data Integration Challenge: Heterogeneous (e.g., PDFs, tabular data, …) </a:t>
            </a:r>
            <a:endParaRPr sz="1400">
              <a:solidFill>
                <a:srgbClr val="EA999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lang="en" sz="1400">
                <a:solidFill>
                  <a:srgbClr val="595959"/>
                </a:solidFill>
              </a:rPr>
              <a:t>Quality and Bias Issues: Data may be qualitative, incomplete, or imbalanced across segments, leading to biased persona representations and limited generalizability.</a:t>
            </a:r>
            <a:endParaRPr sz="7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a461526f98_1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a461526f98_1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a4862a2d97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a4862a2d97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a2aaa89e4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a2aaa89e4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a4534a5dea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a4534a5dea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a568fe188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3a568fe188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a568fe188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3a568fe188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a3a8beb9c6_2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a3a8beb9c6_2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a568fe188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3a568fe188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a2aaa89e47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3a2aaa89e47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a3a8beb9c6_2_8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a3a8beb9c6_2_8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a3a8beb9c6_2_8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a3a8beb9c6_2_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a3a8beb9c6_2_8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a3a8beb9c6_2_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a4534a5dea_3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a4534a5dea_3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a5739aee0b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a5739aee0b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ask about should remove education of personas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a5739aee0b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a5739aee0b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ask about should remove education of personas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4.png"/><Relationship Id="rId8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4.png"/><Relationship Id="rId8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4.png"/><Relationship Id="rId8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4.png"/><Relationship Id="rId8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9900" y="154025"/>
            <a:ext cx="1612775" cy="7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6209" y="188248"/>
            <a:ext cx="144446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2074125" y="2076538"/>
            <a:ext cx="4629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AI PERSONAS</a:t>
            </a:r>
            <a:endParaRPr b="1" sz="50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6480550" y="4312200"/>
            <a:ext cx="2699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D2E4E"/>
                </a:solidFill>
              </a:rPr>
              <a:t>Enrico Chen - s337750</a:t>
            </a:r>
            <a:endParaRPr b="1">
              <a:solidFill>
                <a:srgbClr val="1D2E4E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D2E4E"/>
                </a:solidFill>
              </a:rPr>
              <a:t>Van Thanh Nguyen - s336748</a:t>
            </a:r>
            <a:endParaRPr b="1">
              <a:solidFill>
                <a:srgbClr val="1D2E4E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D2E4E"/>
                </a:solidFill>
              </a:rPr>
              <a:t>Xiaoning Ma - s337332</a:t>
            </a:r>
            <a:endParaRPr b="1">
              <a:solidFill>
                <a:srgbClr val="1D2E4E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"/>
          <p:cNvSpPr txBox="1"/>
          <p:nvPr>
            <p:ph type="title"/>
          </p:nvPr>
        </p:nvSpPr>
        <p:spPr>
          <a:xfrm>
            <a:off x="296450" y="246900"/>
            <a:ext cx="530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Design - User Personas</a:t>
            </a:r>
            <a:endParaRPr b="1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19" name="Google Shape;219;p22"/>
          <p:cNvSpPr/>
          <p:nvPr/>
        </p:nvSpPr>
        <p:spPr>
          <a:xfrm>
            <a:off x="0" y="4770125"/>
            <a:ext cx="9144000" cy="373500"/>
          </a:xfrm>
          <a:prstGeom prst="rect">
            <a:avLst/>
          </a:prstGeom>
          <a:solidFill>
            <a:srgbClr val="1D2E4E"/>
          </a:solidFill>
          <a:ln cap="flat" cmpd="sng" w="9525">
            <a:solidFill>
              <a:srgbClr val="1D2E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400" y="86602"/>
            <a:ext cx="1456650" cy="6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2"/>
          <p:cNvPicPr preferRelativeResize="0"/>
          <p:nvPr/>
        </p:nvPicPr>
        <p:blipFill rotWithShape="1">
          <a:blip r:embed="rId4">
            <a:alphaModFix/>
          </a:blip>
          <a:srcRect b="15606" l="32221" r="33801" t="13871"/>
          <a:stretch/>
        </p:blipFill>
        <p:spPr>
          <a:xfrm>
            <a:off x="7898400" y="3244425"/>
            <a:ext cx="1106427" cy="153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2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>
            <a:off x="6301950" y="842549"/>
            <a:ext cx="1331023" cy="13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2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>
            <a:off x="705375" y="983265"/>
            <a:ext cx="1237901" cy="123790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2"/>
          <p:cNvSpPr txBox="1"/>
          <p:nvPr/>
        </p:nvSpPr>
        <p:spPr>
          <a:xfrm>
            <a:off x="6219475" y="2583152"/>
            <a:ext cx="1610100" cy="15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Description</a:t>
            </a:r>
            <a:r>
              <a:rPr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: 37, Data Scientist</a:t>
            </a:r>
            <a:endParaRPr sz="800">
              <a:solidFill>
                <a:srgbClr val="D9D9D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Tasks and Goals</a:t>
            </a:r>
            <a:r>
              <a:rPr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: data preparation pipeline, market trends analysis, AI-driven decision support</a:t>
            </a:r>
            <a:endParaRPr sz="800">
              <a:solidFill>
                <a:srgbClr val="D9D9D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Pain points</a:t>
            </a:r>
            <a:r>
              <a:rPr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: limited data availability, inefficient model testing on real consumers</a:t>
            </a:r>
            <a:endParaRPr sz="900">
              <a:solidFill>
                <a:srgbClr val="D9D9D9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25" name="Google Shape;225;p22"/>
          <p:cNvSpPr txBox="1"/>
          <p:nvPr/>
        </p:nvSpPr>
        <p:spPr>
          <a:xfrm>
            <a:off x="510354" y="2288342"/>
            <a:ext cx="1610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CCCAB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Marco Rossi</a:t>
            </a:r>
            <a:endParaRPr sz="1800">
              <a:solidFill>
                <a:srgbClr val="ECCCAB"/>
              </a:solidFill>
              <a:latin typeface="Albert Sans Medium"/>
              <a:ea typeface="Albert Sans Medium"/>
              <a:cs typeface="Albert Sans Medium"/>
              <a:sym typeface="Albert Sans Medium"/>
            </a:endParaRPr>
          </a:p>
        </p:txBody>
      </p:sp>
      <p:sp>
        <p:nvSpPr>
          <p:cNvPr id="226" name="Google Shape;226;p22"/>
          <p:cNvSpPr txBox="1"/>
          <p:nvPr/>
        </p:nvSpPr>
        <p:spPr>
          <a:xfrm>
            <a:off x="2443199" y="2288350"/>
            <a:ext cx="1834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CCCAB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Giovanna Gallo</a:t>
            </a:r>
            <a:endParaRPr sz="1800">
              <a:solidFill>
                <a:srgbClr val="ECCCAB"/>
              </a:solidFill>
              <a:latin typeface="Albert Sans Medium"/>
              <a:ea typeface="Albert Sans Medium"/>
              <a:cs typeface="Albert Sans Medium"/>
              <a:sym typeface="Albert Sans Medium"/>
            </a:endParaRPr>
          </a:p>
        </p:txBody>
      </p:sp>
      <p:sp>
        <p:nvSpPr>
          <p:cNvPr id="227" name="Google Shape;227;p22"/>
          <p:cNvSpPr txBox="1"/>
          <p:nvPr/>
        </p:nvSpPr>
        <p:spPr>
          <a:xfrm>
            <a:off x="2461525" y="2597852"/>
            <a:ext cx="16101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Description</a:t>
            </a:r>
            <a:r>
              <a:rPr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: 35, Product Department employee</a:t>
            </a:r>
            <a:endParaRPr sz="800">
              <a:solidFill>
                <a:srgbClr val="D9D9D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Tasks and Goals</a:t>
            </a:r>
            <a:r>
              <a:rPr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: management of new products development meeting consumers’ needs</a:t>
            </a:r>
            <a:endParaRPr sz="800">
              <a:solidFill>
                <a:srgbClr val="D9D9D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Pain points</a:t>
            </a:r>
            <a:r>
              <a:rPr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: difficulty in effectively meeting needs, costly pre-launch products testing</a:t>
            </a:r>
            <a:endParaRPr sz="900">
              <a:solidFill>
                <a:srgbClr val="D9D9D9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8" name="Google Shape;228;p22"/>
          <p:cNvSpPr txBox="1"/>
          <p:nvPr/>
        </p:nvSpPr>
        <p:spPr>
          <a:xfrm>
            <a:off x="4412679" y="2288342"/>
            <a:ext cx="1610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45F06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Luca Verdi </a:t>
            </a:r>
            <a:endParaRPr sz="1800">
              <a:solidFill>
                <a:srgbClr val="B45F06"/>
              </a:solidFill>
              <a:latin typeface="Albert Sans Medium"/>
              <a:ea typeface="Albert Sans Medium"/>
              <a:cs typeface="Albert Sans Medium"/>
              <a:sym typeface="Albert Sans Medium"/>
            </a:endParaRPr>
          </a:p>
        </p:txBody>
      </p:sp>
      <p:sp>
        <p:nvSpPr>
          <p:cNvPr id="229" name="Google Shape;229;p22"/>
          <p:cNvSpPr txBox="1"/>
          <p:nvPr/>
        </p:nvSpPr>
        <p:spPr>
          <a:xfrm>
            <a:off x="4412700" y="2597852"/>
            <a:ext cx="1610100" cy="18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Description</a:t>
            </a:r>
            <a:r>
              <a:rPr lang="en" sz="8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: 30, Marketing Department employee</a:t>
            </a:r>
            <a:endParaRPr sz="8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Tasks and Goals</a:t>
            </a:r>
            <a:r>
              <a:rPr lang="en" sz="8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: planning of efficient and effective marketing campaigns, performance analysis</a:t>
            </a:r>
            <a:endParaRPr sz="8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Pain points</a:t>
            </a:r>
            <a:r>
              <a:rPr lang="en" sz="8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: advertisement campaigns uncertainty, costly testing</a:t>
            </a:r>
            <a:endParaRPr sz="900">
              <a:solidFill>
                <a:srgbClr val="1F1F1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0" name="Google Shape;230;p22"/>
          <p:cNvSpPr txBox="1"/>
          <p:nvPr/>
        </p:nvSpPr>
        <p:spPr>
          <a:xfrm>
            <a:off x="6219479" y="2288342"/>
            <a:ext cx="1610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CCCAB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Giulia Cerullo</a:t>
            </a:r>
            <a:endParaRPr sz="1800">
              <a:solidFill>
                <a:srgbClr val="ECCCAB"/>
              </a:solidFill>
              <a:latin typeface="Albert Sans Medium"/>
              <a:ea typeface="Albert Sans Medium"/>
              <a:cs typeface="Albert Sans Medium"/>
              <a:sym typeface="Albert Sans Medium"/>
            </a:endParaRPr>
          </a:p>
        </p:txBody>
      </p:sp>
      <p:sp>
        <p:nvSpPr>
          <p:cNvPr id="231" name="Google Shape;231;p22"/>
          <p:cNvSpPr txBox="1"/>
          <p:nvPr/>
        </p:nvSpPr>
        <p:spPr>
          <a:xfrm>
            <a:off x="510350" y="2597852"/>
            <a:ext cx="16101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Description</a:t>
            </a:r>
            <a:r>
              <a:rPr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: 40, Consumers Insight Department employee</a:t>
            </a:r>
            <a:endParaRPr sz="800">
              <a:solidFill>
                <a:srgbClr val="D9D9D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Tasks and Goals</a:t>
            </a:r>
            <a:r>
              <a:rPr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: consumers’ needs and behaviours identification to enhance company’s strategic decisions</a:t>
            </a:r>
            <a:endParaRPr sz="800">
              <a:solidFill>
                <a:srgbClr val="D9D9D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Pain points</a:t>
            </a:r>
            <a:r>
              <a:rPr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: high time demand for data collection and analysis</a:t>
            </a:r>
            <a:endParaRPr sz="800">
              <a:solidFill>
                <a:srgbClr val="D9D9D9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232" name="Google Shape;232;p22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2585475" y="983275"/>
            <a:ext cx="1237901" cy="123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28225" y="983276"/>
            <a:ext cx="1237901" cy="123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3"/>
          <p:cNvSpPr txBox="1"/>
          <p:nvPr>
            <p:ph type="title"/>
          </p:nvPr>
        </p:nvSpPr>
        <p:spPr>
          <a:xfrm>
            <a:off x="296450" y="246900"/>
            <a:ext cx="530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Design - User Personas</a:t>
            </a:r>
            <a:endParaRPr b="1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39" name="Google Shape;239;p23"/>
          <p:cNvSpPr/>
          <p:nvPr/>
        </p:nvSpPr>
        <p:spPr>
          <a:xfrm>
            <a:off x="0" y="4770125"/>
            <a:ext cx="9144000" cy="373500"/>
          </a:xfrm>
          <a:prstGeom prst="rect">
            <a:avLst/>
          </a:prstGeom>
          <a:solidFill>
            <a:srgbClr val="1D2E4E"/>
          </a:solidFill>
          <a:ln cap="flat" cmpd="sng" w="9525">
            <a:solidFill>
              <a:srgbClr val="1D2E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400" y="86602"/>
            <a:ext cx="1456650" cy="6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3"/>
          <p:cNvPicPr preferRelativeResize="0"/>
          <p:nvPr/>
        </p:nvPicPr>
        <p:blipFill rotWithShape="1">
          <a:blip r:embed="rId4">
            <a:alphaModFix/>
          </a:blip>
          <a:srcRect b="15606" l="32221" r="33801" t="13871"/>
          <a:stretch/>
        </p:blipFill>
        <p:spPr>
          <a:xfrm>
            <a:off x="7898400" y="3244425"/>
            <a:ext cx="1106427" cy="153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1950" y="842549"/>
            <a:ext cx="1331023" cy="13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3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>
            <a:off x="705375" y="983265"/>
            <a:ext cx="1237901" cy="123790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3"/>
          <p:cNvSpPr txBox="1"/>
          <p:nvPr/>
        </p:nvSpPr>
        <p:spPr>
          <a:xfrm>
            <a:off x="6219475" y="2583152"/>
            <a:ext cx="1610100" cy="15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Description</a:t>
            </a:r>
            <a:r>
              <a:rPr lang="en" sz="8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: 37, Data Scientist</a:t>
            </a:r>
            <a:endParaRPr sz="8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Tasks and Goals</a:t>
            </a:r>
            <a:r>
              <a:rPr lang="en" sz="8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: data preparation pipeline, market trends analysis, AI-driven decision support</a:t>
            </a:r>
            <a:endParaRPr sz="8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Pain points</a:t>
            </a:r>
            <a:r>
              <a:rPr lang="en" sz="8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: limited data availability, inefficient model testing on real consumers</a:t>
            </a:r>
            <a:endParaRPr sz="900">
              <a:solidFill>
                <a:srgbClr val="1F1F1F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45" name="Google Shape;245;p23"/>
          <p:cNvSpPr txBox="1"/>
          <p:nvPr/>
        </p:nvSpPr>
        <p:spPr>
          <a:xfrm>
            <a:off x="510354" y="2288342"/>
            <a:ext cx="1610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CCCAB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Marco Rossi</a:t>
            </a:r>
            <a:endParaRPr sz="1800">
              <a:solidFill>
                <a:srgbClr val="ECCCAB"/>
              </a:solidFill>
              <a:latin typeface="Albert Sans Medium"/>
              <a:ea typeface="Albert Sans Medium"/>
              <a:cs typeface="Albert Sans Medium"/>
              <a:sym typeface="Albert Sans Medium"/>
            </a:endParaRPr>
          </a:p>
        </p:txBody>
      </p:sp>
      <p:sp>
        <p:nvSpPr>
          <p:cNvPr id="246" name="Google Shape;246;p23"/>
          <p:cNvSpPr txBox="1"/>
          <p:nvPr/>
        </p:nvSpPr>
        <p:spPr>
          <a:xfrm>
            <a:off x="2443199" y="2288350"/>
            <a:ext cx="1834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CCCAB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Giovanna Gallo</a:t>
            </a:r>
            <a:endParaRPr sz="1800">
              <a:solidFill>
                <a:srgbClr val="ECCCAB"/>
              </a:solidFill>
              <a:latin typeface="Albert Sans Medium"/>
              <a:ea typeface="Albert Sans Medium"/>
              <a:cs typeface="Albert Sans Medium"/>
              <a:sym typeface="Albert Sans Medium"/>
            </a:endParaRPr>
          </a:p>
        </p:txBody>
      </p:sp>
      <p:sp>
        <p:nvSpPr>
          <p:cNvPr id="247" name="Google Shape;247;p23"/>
          <p:cNvSpPr txBox="1"/>
          <p:nvPr/>
        </p:nvSpPr>
        <p:spPr>
          <a:xfrm>
            <a:off x="2461525" y="2597852"/>
            <a:ext cx="16101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Description</a:t>
            </a:r>
            <a:r>
              <a:rPr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: 35, Product Department employee</a:t>
            </a:r>
            <a:endParaRPr sz="800">
              <a:solidFill>
                <a:srgbClr val="D9D9D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Tasks and Goals</a:t>
            </a:r>
            <a:r>
              <a:rPr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: management of new products development meeting consumers’ needs</a:t>
            </a:r>
            <a:endParaRPr sz="800">
              <a:solidFill>
                <a:srgbClr val="D9D9D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Pain points</a:t>
            </a:r>
            <a:r>
              <a:rPr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: difficulty in effectively meeting needs, costly pre-launch products testing</a:t>
            </a:r>
            <a:endParaRPr sz="900">
              <a:solidFill>
                <a:srgbClr val="D9D9D9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8" name="Google Shape;248;p23"/>
          <p:cNvSpPr txBox="1"/>
          <p:nvPr/>
        </p:nvSpPr>
        <p:spPr>
          <a:xfrm>
            <a:off x="4412679" y="2288342"/>
            <a:ext cx="1610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CCCAB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Luca Verdi </a:t>
            </a:r>
            <a:endParaRPr sz="1800">
              <a:solidFill>
                <a:srgbClr val="ECCCAB"/>
              </a:solidFill>
              <a:latin typeface="Albert Sans Medium"/>
              <a:ea typeface="Albert Sans Medium"/>
              <a:cs typeface="Albert Sans Medium"/>
              <a:sym typeface="Albert Sans Medium"/>
            </a:endParaRPr>
          </a:p>
        </p:txBody>
      </p:sp>
      <p:sp>
        <p:nvSpPr>
          <p:cNvPr id="249" name="Google Shape;249;p23"/>
          <p:cNvSpPr txBox="1"/>
          <p:nvPr/>
        </p:nvSpPr>
        <p:spPr>
          <a:xfrm>
            <a:off x="4412700" y="2597852"/>
            <a:ext cx="1610100" cy="18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Description</a:t>
            </a:r>
            <a:r>
              <a:rPr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: 30, Marketing Department employee</a:t>
            </a:r>
            <a:endParaRPr sz="800">
              <a:solidFill>
                <a:srgbClr val="D9D9D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Tasks and Goals</a:t>
            </a:r>
            <a:r>
              <a:rPr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: planning of efficient and effective marketing campaigns, performance analysis</a:t>
            </a:r>
            <a:endParaRPr sz="800">
              <a:solidFill>
                <a:srgbClr val="D9D9D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Pain points</a:t>
            </a:r>
            <a:r>
              <a:rPr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: advertisement campaigns uncertainty, costly testing</a:t>
            </a:r>
            <a:endParaRPr sz="900">
              <a:solidFill>
                <a:srgbClr val="D9D9D9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0" name="Google Shape;250;p23"/>
          <p:cNvSpPr txBox="1"/>
          <p:nvPr/>
        </p:nvSpPr>
        <p:spPr>
          <a:xfrm>
            <a:off x="6219479" y="2288342"/>
            <a:ext cx="1610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45F06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Giulia Cerullo</a:t>
            </a:r>
            <a:endParaRPr sz="1800">
              <a:solidFill>
                <a:srgbClr val="B45F06"/>
              </a:solidFill>
              <a:latin typeface="Albert Sans Medium"/>
              <a:ea typeface="Albert Sans Medium"/>
              <a:cs typeface="Albert Sans Medium"/>
              <a:sym typeface="Albert Sans Medium"/>
            </a:endParaRPr>
          </a:p>
        </p:txBody>
      </p:sp>
      <p:sp>
        <p:nvSpPr>
          <p:cNvPr id="251" name="Google Shape;251;p23"/>
          <p:cNvSpPr txBox="1"/>
          <p:nvPr/>
        </p:nvSpPr>
        <p:spPr>
          <a:xfrm>
            <a:off x="510350" y="2597852"/>
            <a:ext cx="16101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Description</a:t>
            </a:r>
            <a:r>
              <a:rPr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: 40, Consumers Insight Department employee</a:t>
            </a:r>
            <a:endParaRPr sz="800">
              <a:solidFill>
                <a:srgbClr val="D9D9D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Tasks and Goals</a:t>
            </a:r>
            <a:r>
              <a:rPr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: consumers’ needs and behaviours identification to enhance company’s strategic decisions</a:t>
            </a:r>
            <a:endParaRPr sz="800">
              <a:solidFill>
                <a:srgbClr val="D9D9D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Pain points</a:t>
            </a:r>
            <a:r>
              <a:rPr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: high time demand for data collection and analysis</a:t>
            </a:r>
            <a:endParaRPr sz="800">
              <a:solidFill>
                <a:srgbClr val="D9D9D9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252" name="Google Shape;252;p23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2585475" y="983275"/>
            <a:ext cx="1237901" cy="123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3"/>
          <p:cNvPicPr preferRelativeResize="0"/>
          <p:nvPr/>
        </p:nvPicPr>
        <p:blipFill>
          <a:blip r:embed="rId8">
            <a:alphaModFix amt="25000"/>
          </a:blip>
          <a:stretch>
            <a:fillRect/>
          </a:stretch>
        </p:blipFill>
        <p:spPr>
          <a:xfrm>
            <a:off x="4528225" y="983276"/>
            <a:ext cx="1237901" cy="123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4"/>
          <p:cNvSpPr txBox="1"/>
          <p:nvPr>
            <p:ph type="title"/>
          </p:nvPr>
        </p:nvSpPr>
        <p:spPr>
          <a:xfrm>
            <a:off x="296450" y="246900"/>
            <a:ext cx="530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Design - User Stories</a:t>
            </a:r>
            <a:endParaRPr b="1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59" name="Google Shape;259;p24"/>
          <p:cNvSpPr/>
          <p:nvPr/>
        </p:nvSpPr>
        <p:spPr>
          <a:xfrm>
            <a:off x="0" y="4770125"/>
            <a:ext cx="9144000" cy="373500"/>
          </a:xfrm>
          <a:prstGeom prst="rect">
            <a:avLst/>
          </a:prstGeom>
          <a:solidFill>
            <a:srgbClr val="1D2E4E"/>
          </a:solidFill>
          <a:ln cap="flat" cmpd="sng" w="9525">
            <a:solidFill>
              <a:srgbClr val="1D2E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400" y="86602"/>
            <a:ext cx="1456650" cy="6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4"/>
          <p:cNvPicPr preferRelativeResize="0"/>
          <p:nvPr/>
        </p:nvPicPr>
        <p:blipFill rotWithShape="1">
          <a:blip r:embed="rId4">
            <a:alphaModFix/>
          </a:blip>
          <a:srcRect b="15606" l="32221" r="33801" t="13871"/>
          <a:stretch/>
        </p:blipFill>
        <p:spPr>
          <a:xfrm>
            <a:off x="7898400" y="3244425"/>
            <a:ext cx="1106427" cy="1530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" name="Google Shape;262;p24"/>
          <p:cNvGrpSpPr/>
          <p:nvPr/>
        </p:nvGrpSpPr>
        <p:grpSpPr>
          <a:xfrm>
            <a:off x="967663" y="1193470"/>
            <a:ext cx="7214400" cy="2475882"/>
            <a:chOff x="967750" y="1672738"/>
            <a:chExt cx="7214400" cy="2001036"/>
          </a:xfrm>
        </p:grpSpPr>
        <p:sp>
          <p:nvSpPr>
            <p:cNvPr id="263" name="Google Shape;263;p24"/>
            <p:cNvSpPr txBox="1"/>
            <p:nvPr/>
          </p:nvSpPr>
          <p:spPr>
            <a:xfrm>
              <a:off x="967750" y="2442274"/>
              <a:ext cx="16104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1D2E4E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As a</a:t>
              </a:r>
              <a:r>
                <a:rPr lang="en" sz="1000">
                  <a:solidFill>
                    <a:srgbClr val="1D2E4E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consumers insight department employee, </a:t>
              </a:r>
              <a:r>
                <a:rPr b="1" lang="en" sz="1000">
                  <a:solidFill>
                    <a:srgbClr val="1D2E4E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I want </a:t>
              </a:r>
              <a:r>
                <a:rPr lang="en" sz="1000">
                  <a:solidFill>
                    <a:srgbClr val="1D2E4E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a tool that can be used to facilitate the analysis of consumers’ needs and behaviours </a:t>
              </a:r>
              <a:r>
                <a:rPr b="1" lang="en" sz="1000">
                  <a:solidFill>
                    <a:srgbClr val="1D2E4E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so that</a:t>
              </a:r>
              <a:r>
                <a:rPr lang="en" sz="1000">
                  <a:solidFill>
                    <a:srgbClr val="1D2E4E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I can accelerate product launches</a:t>
              </a:r>
              <a:endParaRPr sz="1000">
                <a:solidFill>
                  <a:srgbClr val="301900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64" name="Google Shape;264;p24"/>
            <p:cNvSpPr txBox="1"/>
            <p:nvPr/>
          </p:nvSpPr>
          <p:spPr>
            <a:xfrm>
              <a:off x="967750" y="1672738"/>
              <a:ext cx="16104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B45F06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Marco Rossi</a:t>
              </a:r>
              <a:endParaRPr b="1" sz="5000">
                <a:solidFill>
                  <a:srgbClr val="301900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65" name="Google Shape;265;p24"/>
            <p:cNvSpPr txBox="1"/>
            <p:nvPr/>
          </p:nvSpPr>
          <p:spPr>
            <a:xfrm>
              <a:off x="2835765" y="2442250"/>
              <a:ext cx="16104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As a</a:t>
              </a:r>
              <a:r>
                <a:rPr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product department employee, </a:t>
              </a:r>
              <a:r>
                <a:rPr b="1"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I want</a:t>
              </a:r>
              <a:r>
                <a:rPr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a feedback system that can provide immediate insights s</a:t>
              </a:r>
              <a:r>
                <a:rPr b="1"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o that</a:t>
              </a:r>
              <a:r>
                <a:rPr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I can launch a winning product more easily</a:t>
              </a:r>
              <a:endParaRPr sz="10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66" name="Google Shape;266;p24"/>
            <p:cNvSpPr txBox="1"/>
            <p:nvPr/>
          </p:nvSpPr>
          <p:spPr>
            <a:xfrm>
              <a:off x="4703733" y="2442274"/>
              <a:ext cx="16104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As a</a:t>
              </a:r>
              <a:r>
                <a:rPr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marketing department employee, </a:t>
              </a:r>
              <a:r>
                <a:rPr b="1"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I want </a:t>
              </a:r>
              <a:r>
                <a:rPr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a tool that can be used to assess and compare different marketing strategies </a:t>
              </a:r>
              <a:r>
                <a:rPr b="1"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so that</a:t>
              </a:r>
              <a:r>
                <a:rPr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I can launch efficient and effective marketing campaigns to scale product sales</a:t>
              </a:r>
              <a:endParaRPr sz="10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67" name="Google Shape;267;p24"/>
            <p:cNvSpPr txBox="1"/>
            <p:nvPr/>
          </p:nvSpPr>
          <p:spPr>
            <a:xfrm>
              <a:off x="6571725" y="2442274"/>
              <a:ext cx="16104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As a</a:t>
              </a:r>
              <a:r>
                <a:rPr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data scientist, </a:t>
              </a:r>
              <a:r>
                <a:rPr b="1"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I want</a:t>
              </a:r>
              <a:r>
                <a:rPr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a new source of data and an environment to test models </a:t>
              </a:r>
              <a:r>
                <a:rPr b="1"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so that</a:t>
              </a:r>
              <a:r>
                <a:rPr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I can have larger training dataset and I can test my models before deployment</a:t>
              </a:r>
              <a:endParaRPr sz="10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68" name="Google Shape;268;p24"/>
            <p:cNvSpPr txBox="1"/>
            <p:nvPr/>
          </p:nvSpPr>
          <p:spPr>
            <a:xfrm>
              <a:off x="2835737" y="1672738"/>
              <a:ext cx="16104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ECCCAB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Giovanna Gallo</a:t>
              </a:r>
              <a:endParaRPr b="1" sz="5000">
                <a:solidFill>
                  <a:srgbClr val="ECCCAB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69" name="Google Shape;269;p24"/>
            <p:cNvSpPr txBox="1"/>
            <p:nvPr/>
          </p:nvSpPr>
          <p:spPr>
            <a:xfrm>
              <a:off x="4703750" y="1672738"/>
              <a:ext cx="16104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ECCCAB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Luca Verdi</a:t>
              </a:r>
              <a:endParaRPr b="1" sz="5000">
                <a:solidFill>
                  <a:srgbClr val="ECCCAB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70" name="Google Shape;270;p24"/>
            <p:cNvSpPr txBox="1"/>
            <p:nvPr/>
          </p:nvSpPr>
          <p:spPr>
            <a:xfrm>
              <a:off x="6571750" y="1672738"/>
              <a:ext cx="16104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ECCCAB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Giulia Cerullo</a:t>
              </a:r>
              <a:endParaRPr b="1" sz="5000">
                <a:solidFill>
                  <a:srgbClr val="ECCCAB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sp>
        <p:nvSpPr>
          <p:cNvPr id="271" name="Google Shape;271;p24"/>
          <p:cNvSpPr txBox="1"/>
          <p:nvPr/>
        </p:nvSpPr>
        <p:spPr>
          <a:xfrm>
            <a:off x="1641125" y="4498375"/>
            <a:ext cx="4361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(*) An example of user journey is in the Appendix</a:t>
            </a:r>
            <a:endParaRPr sz="600">
              <a:solidFill>
                <a:srgbClr val="301900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5"/>
          <p:cNvSpPr txBox="1"/>
          <p:nvPr>
            <p:ph type="title"/>
          </p:nvPr>
        </p:nvSpPr>
        <p:spPr>
          <a:xfrm>
            <a:off x="296450" y="246900"/>
            <a:ext cx="530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Design - User Stories</a:t>
            </a:r>
            <a:endParaRPr b="1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77" name="Google Shape;277;p25"/>
          <p:cNvSpPr/>
          <p:nvPr/>
        </p:nvSpPr>
        <p:spPr>
          <a:xfrm>
            <a:off x="0" y="4770125"/>
            <a:ext cx="9144000" cy="373500"/>
          </a:xfrm>
          <a:prstGeom prst="rect">
            <a:avLst/>
          </a:prstGeom>
          <a:solidFill>
            <a:srgbClr val="1D2E4E"/>
          </a:solidFill>
          <a:ln cap="flat" cmpd="sng" w="9525">
            <a:solidFill>
              <a:srgbClr val="1D2E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400" y="86602"/>
            <a:ext cx="1456650" cy="6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5"/>
          <p:cNvPicPr preferRelativeResize="0"/>
          <p:nvPr/>
        </p:nvPicPr>
        <p:blipFill rotWithShape="1">
          <a:blip r:embed="rId4">
            <a:alphaModFix/>
          </a:blip>
          <a:srcRect b="15606" l="32221" r="33801" t="13871"/>
          <a:stretch/>
        </p:blipFill>
        <p:spPr>
          <a:xfrm>
            <a:off x="7898400" y="3244425"/>
            <a:ext cx="1106427" cy="1530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p25"/>
          <p:cNvGrpSpPr/>
          <p:nvPr/>
        </p:nvGrpSpPr>
        <p:grpSpPr>
          <a:xfrm>
            <a:off x="967663" y="1193470"/>
            <a:ext cx="7214400" cy="2475882"/>
            <a:chOff x="967750" y="1672738"/>
            <a:chExt cx="7214400" cy="2001036"/>
          </a:xfrm>
        </p:grpSpPr>
        <p:sp>
          <p:nvSpPr>
            <p:cNvPr id="281" name="Google Shape;281;p25"/>
            <p:cNvSpPr txBox="1"/>
            <p:nvPr/>
          </p:nvSpPr>
          <p:spPr>
            <a:xfrm>
              <a:off x="967750" y="2442274"/>
              <a:ext cx="16104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As a</a:t>
              </a:r>
              <a:r>
                <a:rPr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consumers insight department employee, </a:t>
              </a:r>
              <a:r>
                <a:rPr b="1"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I want </a:t>
              </a:r>
              <a:r>
                <a:rPr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a tool that can be used to facilitate the analysis of consumers’ needs and behaviours </a:t>
              </a:r>
              <a:r>
                <a:rPr b="1"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so that</a:t>
              </a:r>
              <a:r>
                <a:rPr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I can accelerate product launches</a:t>
              </a:r>
              <a:endParaRPr sz="10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82" name="Google Shape;282;p25"/>
            <p:cNvSpPr txBox="1"/>
            <p:nvPr/>
          </p:nvSpPr>
          <p:spPr>
            <a:xfrm>
              <a:off x="967750" y="1672738"/>
              <a:ext cx="16104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ECCCAB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Marco Rossi</a:t>
              </a:r>
              <a:endParaRPr b="1" sz="5000">
                <a:solidFill>
                  <a:srgbClr val="ECCCAB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83" name="Google Shape;283;p25"/>
            <p:cNvSpPr txBox="1"/>
            <p:nvPr/>
          </p:nvSpPr>
          <p:spPr>
            <a:xfrm>
              <a:off x="2835765" y="2442250"/>
              <a:ext cx="16104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1D2E4E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As a</a:t>
              </a:r>
              <a:r>
                <a:rPr lang="en" sz="1000">
                  <a:solidFill>
                    <a:srgbClr val="1D2E4E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product department employee, </a:t>
              </a:r>
              <a:r>
                <a:rPr b="1" lang="en" sz="1000">
                  <a:solidFill>
                    <a:srgbClr val="1D2E4E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I want</a:t>
              </a:r>
              <a:r>
                <a:rPr lang="en" sz="1000">
                  <a:solidFill>
                    <a:srgbClr val="1D2E4E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a feedback system that can provide immediate insights s</a:t>
              </a:r>
              <a:r>
                <a:rPr b="1" lang="en" sz="1000">
                  <a:solidFill>
                    <a:srgbClr val="1D2E4E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o that</a:t>
              </a:r>
              <a:r>
                <a:rPr lang="en" sz="1000">
                  <a:solidFill>
                    <a:srgbClr val="1D2E4E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I can launch a winning product more easily</a:t>
              </a:r>
              <a:endParaRPr sz="1000">
                <a:solidFill>
                  <a:srgbClr val="301900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84" name="Google Shape;284;p25"/>
            <p:cNvSpPr txBox="1"/>
            <p:nvPr/>
          </p:nvSpPr>
          <p:spPr>
            <a:xfrm>
              <a:off x="4703733" y="2442274"/>
              <a:ext cx="16104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As a</a:t>
              </a:r>
              <a:r>
                <a:rPr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marketing department employee, </a:t>
              </a:r>
              <a:r>
                <a:rPr b="1"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I want </a:t>
              </a:r>
              <a:r>
                <a:rPr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a tool that can be used to assess and compare different marketing strategies </a:t>
              </a:r>
              <a:r>
                <a:rPr b="1"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so that</a:t>
              </a:r>
              <a:r>
                <a:rPr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I can launch efficient and effective marketing campaigns to scale product sales</a:t>
              </a:r>
              <a:endParaRPr sz="10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85" name="Google Shape;285;p25"/>
            <p:cNvSpPr txBox="1"/>
            <p:nvPr/>
          </p:nvSpPr>
          <p:spPr>
            <a:xfrm>
              <a:off x="6571725" y="2442274"/>
              <a:ext cx="16104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As a</a:t>
              </a:r>
              <a:r>
                <a:rPr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data scientist, </a:t>
              </a:r>
              <a:r>
                <a:rPr b="1"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I want</a:t>
              </a:r>
              <a:r>
                <a:rPr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a new source of data and an environment to test models </a:t>
              </a:r>
              <a:r>
                <a:rPr b="1"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so that</a:t>
              </a:r>
              <a:r>
                <a:rPr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I can have larger training dataset and I can test my models before deployment</a:t>
              </a:r>
              <a:endParaRPr sz="10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86" name="Google Shape;286;p25"/>
            <p:cNvSpPr txBox="1"/>
            <p:nvPr/>
          </p:nvSpPr>
          <p:spPr>
            <a:xfrm>
              <a:off x="2835737" y="1672738"/>
              <a:ext cx="16104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B45F06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Giovanna Gallo</a:t>
              </a:r>
              <a:endParaRPr b="1" sz="5000">
                <a:solidFill>
                  <a:srgbClr val="301900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87" name="Google Shape;287;p25"/>
            <p:cNvSpPr txBox="1"/>
            <p:nvPr/>
          </p:nvSpPr>
          <p:spPr>
            <a:xfrm>
              <a:off x="4703750" y="1672738"/>
              <a:ext cx="16104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ECCCAB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Luca Verdi</a:t>
              </a:r>
              <a:endParaRPr b="1" sz="5000">
                <a:solidFill>
                  <a:srgbClr val="ECCCAB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88" name="Google Shape;288;p25"/>
            <p:cNvSpPr txBox="1"/>
            <p:nvPr/>
          </p:nvSpPr>
          <p:spPr>
            <a:xfrm>
              <a:off x="6571750" y="1672738"/>
              <a:ext cx="16104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ECCCAB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Giulia Cerullo</a:t>
              </a:r>
              <a:endParaRPr b="1" sz="5000">
                <a:solidFill>
                  <a:srgbClr val="ECCCAB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6"/>
          <p:cNvSpPr txBox="1"/>
          <p:nvPr>
            <p:ph type="title"/>
          </p:nvPr>
        </p:nvSpPr>
        <p:spPr>
          <a:xfrm>
            <a:off x="296450" y="246900"/>
            <a:ext cx="530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Design - User Stories</a:t>
            </a:r>
            <a:endParaRPr b="1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94" name="Google Shape;294;p26"/>
          <p:cNvSpPr/>
          <p:nvPr/>
        </p:nvSpPr>
        <p:spPr>
          <a:xfrm>
            <a:off x="0" y="4770125"/>
            <a:ext cx="9144000" cy="373500"/>
          </a:xfrm>
          <a:prstGeom prst="rect">
            <a:avLst/>
          </a:prstGeom>
          <a:solidFill>
            <a:srgbClr val="1D2E4E"/>
          </a:solidFill>
          <a:ln cap="flat" cmpd="sng" w="9525">
            <a:solidFill>
              <a:srgbClr val="1D2E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400" y="86602"/>
            <a:ext cx="1456650" cy="6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6"/>
          <p:cNvPicPr preferRelativeResize="0"/>
          <p:nvPr/>
        </p:nvPicPr>
        <p:blipFill rotWithShape="1">
          <a:blip r:embed="rId4">
            <a:alphaModFix/>
          </a:blip>
          <a:srcRect b="15606" l="32221" r="33801" t="13871"/>
          <a:stretch/>
        </p:blipFill>
        <p:spPr>
          <a:xfrm>
            <a:off x="7898400" y="3244425"/>
            <a:ext cx="1106427" cy="1530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7" name="Google Shape;297;p26"/>
          <p:cNvGrpSpPr/>
          <p:nvPr/>
        </p:nvGrpSpPr>
        <p:grpSpPr>
          <a:xfrm>
            <a:off x="967663" y="1193470"/>
            <a:ext cx="7214400" cy="2475882"/>
            <a:chOff x="967750" y="1672738"/>
            <a:chExt cx="7214400" cy="2001036"/>
          </a:xfrm>
        </p:grpSpPr>
        <p:sp>
          <p:nvSpPr>
            <p:cNvPr id="298" name="Google Shape;298;p26"/>
            <p:cNvSpPr txBox="1"/>
            <p:nvPr/>
          </p:nvSpPr>
          <p:spPr>
            <a:xfrm>
              <a:off x="967750" y="2442274"/>
              <a:ext cx="16104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As a</a:t>
              </a:r>
              <a:r>
                <a:rPr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consumers insight department employee, </a:t>
              </a:r>
              <a:r>
                <a:rPr b="1"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I want </a:t>
              </a:r>
              <a:r>
                <a:rPr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a tool that can be used to facilitate the analysis of consumers’ needs and behaviours </a:t>
              </a:r>
              <a:r>
                <a:rPr b="1"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so that</a:t>
              </a:r>
              <a:r>
                <a:rPr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I can accelerate product launches</a:t>
              </a:r>
              <a:endParaRPr sz="10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99" name="Google Shape;299;p26"/>
            <p:cNvSpPr txBox="1"/>
            <p:nvPr/>
          </p:nvSpPr>
          <p:spPr>
            <a:xfrm>
              <a:off x="967750" y="1672738"/>
              <a:ext cx="16104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ECCCAB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Marco Rossi</a:t>
              </a:r>
              <a:endParaRPr b="1" sz="5000">
                <a:solidFill>
                  <a:srgbClr val="ECCCAB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300" name="Google Shape;300;p26"/>
            <p:cNvSpPr txBox="1"/>
            <p:nvPr/>
          </p:nvSpPr>
          <p:spPr>
            <a:xfrm>
              <a:off x="2835765" y="2442250"/>
              <a:ext cx="16104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As a</a:t>
              </a:r>
              <a:r>
                <a:rPr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product department employee, </a:t>
              </a:r>
              <a:r>
                <a:rPr b="1"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I want</a:t>
              </a:r>
              <a:r>
                <a:rPr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a feedback system that can provide immediate insights s</a:t>
              </a:r>
              <a:r>
                <a:rPr b="1"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o that</a:t>
              </a:r>
              <a:r>
                <a:rPr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I can launch a winning product more easily</a:t>
              </a:r>
              <a:endParaRPr sz="10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301" name="Google Shape;301;p26"/>
            <p:cNvSpPr txBox="1"/>
            <p:nvPr/>
          </p:nvSpPr>
          <p:spPr>
            <a:xfrm>
              <a:off x="4703733" y="2442274"/>
              <a:ext cx="16104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000">
                  <a:solidFill>
                    <a:srgbClr val="1D2E4E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As a</a:t>
              </a:r>
              <a:r>
                <a:rPr lang="en" sz="1000">
                  <a:solidFill>
                    <a:srgbClr val="1D2E4E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marketing department employee, </a:t>
              </a:r>
              <a:r>
                <a:rPr b="1" lang="en" sz="1000">
                  <a:solidFill>
                    <a:srgbClr val="1D2E4E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I want </a:t>
              </a:r>
              <a:r>
                <a:rPr lang="en" sz="1000">
                  <a:solidFill>
                    <a:srgbClr val="1D2E4E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a tool that can be used to assess and compare different marketing strategies </a:t>
              </a:r>
              <a:r>
                <a:rPr b="1" lang="en" sz="1000">
                  <a:solidFill>
                    <a:srgbClr val="1D2E4E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so that</a:t>
              </a:r>
              <a:r>
                <a:rPr lang="en" sz="1000">
                  <a:solidFill>
                    <a:srgbClr val="1D2E4E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I can launch efficient and effective marketing campaigns to scale product sales</a:t>
              </a:r>
              <a:endParaRPr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301900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302" name="Google Shape;302;p26"/>
            <p:cNvSpPr txBox="1"/>
            <p:nvPr/>
          </p:nvSpPr>
          <p:spPr>
            <a:xfrm>
              <a:off x="6571725" y="2442274"/>
              <a:ext cx="16104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As a</a:t>
              </a:r>
              <a:r>
                <a:rPr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data scientist, </a:t>
              </a:r>
              <a:r>
                <a:rPr b="1"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I want</a:t>
              </a:r>
              <a:r>
                <a:rPr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a new source of data and an environment to test models </a:t>
              </a:r>
              <a:r>
                <a:rPr b="1"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so that</a:t>
              </a:r>
              <a:r>
                <a:rPr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I can have larger training dataset and I can test my models before deployment</a:t>
              </a:r>
              <a:endParaRPr sz="10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303" name="Google Shape;303;p26"/>
            <p:cNvSpPr txBox="1"/>
            <p:nvPr/>
          </p:nvSpPr>
          <p:spPr>
            <a:xfrm>
              <a:off x="2835737" y="1672738"/>
              <a:ext cx="16104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ECCCAB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Giovanna Gallo</a:t>
              </a:r>
              <a:endParaRPr b="1" sz="5000">
                <a:solidFill>
                  <a:srgbClr val="ECCCAB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304" name="Google Shape;304;p26"/>
            <p:cNvSpPr txBox="1"/>
            <p:nvPr/>
          </p:nvSpPr>
          <p:spPr>
            <a:xfrm>
              <a:off x="4703750" y="1672738"/>
              <a:ext cx="16104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B45F06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Luca Verdi</a:t>
              </a:r>
              <a:endParaRPr b="1" sz="5000">
                <a:solidFill>
                  <a:srgbClr val="301900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305" name="Google Shape;305;p26"/>
            <p:cNvSpPr txBox="1"/>
            <p:nvPr/>
          </p:nvSpPr>
          <p:spPr>
            <a:xfrm>
              <a:off x="6571750" y="1672738"/>
              <a:ext cx="16104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ECCCAB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Giulia Cerullo</a:t>
              </a:r>
              <a:endParaRPr b="1" sz="5000">
                <a:solidFill>
                  <a:srgbClr val="ECCCAB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7"/>
          <p:cNvSpPr txBox="1"/>
          <p:nvPr>
            <p:ph type="title"/>
          </p:nvPr>
        </p:nvSpPr>
        <p:spPr>
          <a:xfrm>
            <a:off x="296450" y="246900"/>
            <a:ext cx="530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Design - User Stories</a:t>
            </a:r>
            <a:endParaRPr b="1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11" name="Google Shape;311;p27"/>
          <p:cNvSpPr/>
          <p:nvPr/>
        </p:nvSpPr>
        <p:spPr>
          <a:xfrm>
            <a:off x="0" y="4770125"/>
            <a:ext cx="9144000" cy="373500"/>
          </a:xfrm>
          <a:prstGeom prst="rect">
            <a:avLst/>
          </a:prstGeom>
          <a:solidFill>
            <a:srgbClr val="1D2E4E"/>
          </a:solidFill>
          <a:ln cap="flat" cmpd="sng" w="9525">
            <a:solidFill>
              <a:srgbClr val="1D2E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400" y="86602"/>
            <a:ext cx="1456650" cy="6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7"/>
          <p:cNvPicPr preferRelativeResize="0"/>
          <p:nvPr/>
        </p:nvPicPr>
        <p:blipFill rotWithShape="1">
          <a:blip r:embed="rId4">
            <a:alphaModFix/>
          </a:blip>
          <a:srcRect b="15606" l="32221" r="33801" t="13871"/>
          <a:stretch/>
        </p:blipFill>
        <p:spPr>
          <a:xfrm>
            <a:off x="7898400" y="3244425"/>
            <a:ext cx="1106427" cy="1530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4" name="Google Shape;314;p27"/>
          <p:cNvGrpSpPr/>
          <p:nvPr/>
        </p:nvGrpSpPr>
        <p:grpSpPr>
          <a:xfrm>
            <a:off x="967663" y="1193470"/>
            <a:ext cx="7214400" cy="2475882"/>
            <a:chOff x="967750" y="1672738"/>
            <a:chExt cx="7214400" cy="2001036"/>
          </a:xfrm>
        </p:grpSpPr>
        <p:sp>
          <p:nvSpPr>
            <p:cNvPr id="315" name="Google Shape;315;p27"/>
            <p:cNvSpPr txBox="1"/>
            <p:nvPr/>
          </p:nvSpPr>
          <p:spPr>
            <a:xfrm>
              <a:off x="967750" y="2442274"/>
              <a:ext cx="16104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As a</a:t>
              </a:r>
              <a:r>
                <a:rPr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consumers insight department employee, </a:t>
              </a:r>
              <a:r>
                <a:rPr b="1"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I want </a:t>
              </a:r>
              <a:r>
                <a:rPr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a tool that can be used to facilitate the analysis of consumers’ needs and behaviours </a:t>
              </a:r>
              <a:r>
                <a:rPr b="1"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so that</a:t>
              </a:r>
              <a:r>
                <a:rPr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I can accelerate product launches</a:t>
              </a:r>
              <a:endParaRPr sz="10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316" name="Google Shape;316;p27"/>
            <p:cNvSpPr txBox="1"/>
            <p:nvPr/>
          </p:nvSpPr>
          <p:spPr>
            <a:xfrm>
              <a:off x="967750" y="1672738"/>
              <a:ext cx="16104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ECCCAB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Marco Rossi</a:t>
              </a:r>
              <a:endParaRPr b="1" sz="5000">
                <a:solidFill>
                  <a:srgbClr val="ECCCAB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317" name="Google Shape;317;p27"/>
            <p:cNvSpPr txBox="1"/>
            <p:nvPr/>
          </p:nvSpPr>
          <p:spPr>
            <a:xfrm>
              <a:off x="2835765" y="2442250"/>
              <a:ext cx="16104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As a</a:t>
              </a:r>
              <a:r>
                <a:rPr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product department employee, </a:t>
              </a:r>
              <a:r>
                <a:rPr b="1"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I want</a:t>
              </a:r>
              <a:r>
                <a:rPr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a feedback system that can provide immediate insights s</a:t>
              </a:r>
              <a:r>
                <a:rPr b="1"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o that</a:t>
              </a:r>
              <a:r>
                <a:rPr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I can launch a winning product more easily</a:t>
              </a:r>
              <a:endParaRPr sz="10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318" name="Google Shape;318;p27"/>
            <p:cNvSpPr txBox="1"/>
            <p:nvPr/>
          </p:nvSpPr>
          <p:spPr>
            <a:xfrm>
              <a:off x="4703733" y="2442274"/>
              <a:ext cx="16104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As a</a:t>
              </a:r>
              <a:r>
                <a:rPr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marketing department employee, </a:t>
              </a:r>
              <a:r>
                <a:rPr b="1"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I want </a:t>
              </a:r>
              <a:r>
                <a:rPr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a tool that can be used to assess and compare different marketing strategies </a:t>
              </a:r>
              <a:r>
                <a:rPr b="1"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so that</a:t>
              </a:r>
              <a:r>
                <a:rPr lang="en" sz="1000">
                  <a:solidFill>
                    <a:srgbClr val="D9D9D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I can launch efficient and effective marketing campaigns to scale product sales</a:t>
              </a:r>
              <a:endParaRPr sz="10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319" name="Google Shape;319;p27"/>
            <p:cNvSpPr txBox="1"/>
            <p:nvPr/>
          </p:nvSpPr>
          <p:spPr>
            <a:xfrm>
              <a:off x="6571725" y="2442274"/>
              <a:ext cx="16104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1D2E4E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As a</a:t>
              </a:r>
              <a:r>
                <a:rPr lang="en" sz="1000">
                  <a:solidFill>
                    <a:srgbClr val="1D2E4E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data scientist, </a:t>
              </a:r>
              <a:r>
                <a:rPr b="1" lang="en" sz="1000">
                  <a:solidFill>
                    <a:srgbClr val="1D2E4E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I want</a:t>
              </a:r>
              <a:r>
                <a:rPr lang="en" sz="1000">
                  <a:solidFill>
                    <a:srgbClr val="1D2E4E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a new source of data and an environment to test models </a:t>
              </a:r>
              <a:r>
                <a:rPr b="1" lang="en" sz="1000">
                  <a:solidFill>
                    <a:srgbClr val="1D2E4E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so that</a:t>
              </a:r>
              <a:r>
                <a:rPr lang="en" sz="1000">
                  <a:solidFill>
                    <a:srgbClr val="1D2E4E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I can have larger training dataset and I can test my models before deployment</a:t>
              </a:r>
              <a:endParaRPr sz="1000">
                <a:solidFill>
                  <a:srgbClr val="301900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320" name="Google Shape;320;p27"/>
            <p:cNvSpPr txBox="1"/>
            <p:nvPr/>
          </p:nvSpPr>
          <p:spPr>
            <a:xfrm>
              <a:off x="2835737" y="1672738"/>
              <a:ext cx="16104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ECCCAB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Giovanna Gallo</a:t>
              </a:r>
              <a:endParaRPr b="1" sz="5000">
                <a:solidFill>
                  <a:srgbClr val="ECCCAB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321" name="Google Shape;321;p27"/>
            <p:cNvSpPr txBox="1"/>
            <p:nvPr/>
          </p:nvSpPr>
          <p:spPr>
            <a:xfrm>
              <a:off x="4703750" y="1672738"/>
              <a:ext cx="16104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ECCCAB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Luca Verdi</a:t>
              </a:r>
              <a:endParaRPr b="1" sz="5000">
                <a:solidFill>
                  <a:srgbClr val="ECCCAB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322" name="Google Shape;322;p27"/>
            <p:cNvSpPr txBox="1"/>
            <p:nvPr/>
          </p:nvSpPr>
          <p:spPr>
            <a:xfrm>
              <a:off x="6571750" y="1672738"/>
              <a:ext cx="16104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B45F06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Giulia Cerullo</a:t>
              </a:r>
              <a:endParaRPr b="1" sz="5000">
                <a:solidFill>
                  <a:srgbClr val="301900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8"/>
          <p:cNvSpPr txBox="1"/>
          <p:nvPr>
            <p:ph type="title"/>
          </p:nvPr>
        </p:nvSpPr>
        <p:spPr>
          <a:xfrm>
            <a:off x="405750" y="220825"/>
            <a:ext cx="530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Design - Functional Requirements</a:t>
            </a:r>
            <a:endParaRPr b="1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28" name="Google Shape;328;p28"/>
          <p:cNvSpPr/>
          <p:nvPr/>
        </p:nvSpPr>
        <p:spPr>
          <a:xfrm>
            <a:off x="0" y="4770125"/>
            <a:ext cx="9144000" cy="373500"/>
          </a:xfrm>
          <a:prstGeom prst="rect">
            <a:avLst/>
          </a:prstGeom>
          <a:solidFill>
            <a:srgbClr val="1D2E4E"/>
          </a:solidFill>
          <a:ln cap="flat" cmpd="sng" w="9525">
            <a:solidFill>
              <a:srgbClr val="1D2E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400" y="86602"/>
            <a:ext cx="1456650" cy="6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8"/>
          <p:cNvPicPr preferRelativeResize="0"/>
          <p:nvPr/>
        </p:nvPicPr>
        <p:blipFill rotWithShape="1">
          <a:blip r:embed="rId4">
            <a:alphaModFix/>
          </a:blip>
          <a:srcRect b="15606" l="32221" r="33801" t="13871"/>
          <a:stretch/>
        </p:blipFill>
        <p:spPr>
          <a:xfrm>
            <a:off x="7898400" y="3244425"/>
            <a:ext cx="1106427" cy="15308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1" name="Google Shape;331;p28"/>
          <p:cNvGraphicFramePr/>
          <p:nvPr/>
        </p:nvGraphicFramePr>
        <p:xfrm>
          <a:off x="486175" y="886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{486A4D8E-7EFB-43CF-BA9E-7CDDC5D4D71A}</a:tableStyleId>
              </a:tblPr>
              <a:tblGrid>
                <a:gridCol w="1463425"/>
                <a:gridCol w="5583800"/>
              </a:tblGrid>
              <a:tr h="522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D2E4E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Must have</a:t>
                      </a:r>
                      <a:endParaRPr>
                        <a:solidFill>
                          <a:srgbClr val="1D2E4E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B61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B61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B61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D2E4E"/>
                        </a:buClr>
                        <a:buSzPts val="1200"/>
                        <a:buFont typeface="Albert Sans"/>
                        <a:buChar char="●"/>
                      </a:pPr>
                      <a:r>
                        <a:rPr b="1" lang="en" sz="1200">
                          <a:solidFill>
                            <a:srgbClr val="1D2E4E"/>
                          </a:solidFill>
                          <a:highlight>
                            <a:schemeClr val="lt1"/>
                          </a:highlight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Configure</a:t>
                      </a:r>
                      <a:r>
                        <a:rPr lang="en" sz="1200">
                          <a:solidFill>
                            <a:srgbClr val="1D2E4E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 AI Personas </a:t>
                      </a:r>
                      <a:endParaRPr sz="1200">
                        <a:solidFill>
                          <a:srgbClr val="1D2E4E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D2E4E"/>
                        </a:buClr>
                        <a:buSzPts val="1200"/>
                        <a:buFont typeface="Albert Sans"/>
                        <a:buChar char="●"/>
                      </a:pPr>
                      <a:r>
                        <a:rPr lang="en" sz="1200">
                          <a:solidFill>
                            <a:srgbClr val="1D2E4E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Enable users to </a:t>
                      </a:r>
                      <a:r>
                        <a:rPr b="1" lang="en" sz="1200">
                          <a:solidFill>
                            <a:srgbClr val="1D2E4E"/>
                          </a:solidFill>
                          <a:highlight>
                            <a:schemeClr val="lt1"/>
                          </a:highlight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interact</a:t>
                      </a:r>
                      <a:r>
                        <a:rPr lang="en" sz="1200">
                          <a:solidFill>
                            <a:srgbClr val="1D2E4E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 with created Personas</a:t>
                      </a:r>
                      <a:endParaRPr sz="1200">
                        <a:solidFill>
                          <a:srgbClr val="1D2E4E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D2E4E"/>
                        </a:buClr>
                        <a:buSzPts val="1200"/>
                        <a:buFont typeface="Albert Sans"/>
                        <a:buChar char="●"/>
                      </a:pPr>
                      <a:r>
                        <a:rPr b="1" lang="en" sz="1200">
                          <a:solidFill>
                            <a:srgbClr val="1D2E4E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Cite the source</a:t>
                      </a:r>
                      <a:r>
                        <a:rPr lang="en" sz="1200">
                          <a:solidFill>
                            <a:srgbClr val="1D2E4E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 of each answer</a:t>
                      </a:r>
                      <a:endParaRPr sz="1200">
                        <a:solidFill>
                          <a:srgbClr val="1D2E4E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D2E4E"/>
                        </a:buClr>
                        <a:buSzPts val="1200"/>
                        <a:buFont typeface="Albert Sans"/>
                        <a:buChar char="●"/>
                      </a:pPr>
                      <a:r>
                        <a:rPr b="1" lang="en" sz="1200">
                          <a:solidFill>
                            <a:srgbClr val="1D2E4E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A</a:t>
                      </a:r>
                      <a:r>
                        <a:rPr b="1" lang="en" sz="1200">
                          <a:solidFill>
                            <a:srgbClr val="1D2E4E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ccess RAG systems</a:t>
                      </a:r>
                      <a:r>
                        <a:rPr lang="en" sz="1200">
                          <a:solidFill>
                            <a:srgbClr val="1D2E4E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 (such as vector databases) </a:t>
                      </a:r>
                      <a:endParaRPr sz="1200">
                        <a:solidFill>
                          <a:srgbClr val="1D2E4E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B61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B61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B61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71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D2E4E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Should have</a:t>
                      </a:r>
                      <a:endParaRPr>
                        <a:solidFill>
                          <a:srgbClr val="1D2E4E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B61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B61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B61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D2E4E"/>
                        </a:buClr>
                        <a:buSzPts val="1200"/>
                        <a:buFont typeface="Albert Sans"/>
                        <a:buChar char="●"/>
                      </a:pPr>
                      <a:r>
                        <a:rPr lang="en" sz="1200">
                          <a:solidFill>
                            <a:srgbClr val="1D2E4E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D</a:t>
                      </a:r>
                      <a:r>
                        <a:rPr lang="en" sz="1200">
                          <a:solidFill>
                            <a:srgbClr val="1D2E4E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isplay </a:t>
                      </a:r>
                      <a:r>
                        <a:rPr b="1" lang="en" sz="1200">
                          <a:solidFill>
                            <a:srgbClr val="1D2E4E"/>
                          </a:solidFill>
                          <a:highlight>
                            <a:schemeClr val="lt1"/>
                          </a:highlight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chain-of-thought reasoning</a:t>
                      </a:r>
                      <a:endParaRPr sz="1200">
                        <a:solidFill>
                          <a:srgbClr val="1D2E4E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D2E4E"/>
                        </a:buClr>
                        <a:buSzPts val="1200"/>
                        <a:buFont typeface="Albert Sans"/>
                        <a:buChar char="●"/>
                      </a:pPr>
                      <a:r>
                        <a:rPr b="1" lang="en" sz="1200">
                          <a:solidFill>
                            <a:srgbClr val="1D2E4E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G</a:t>
                      </a:r>
                      <a:r>
                        <a:rPr b="1" lang="en" sz="1200">
                          <a:solidFill>
                            <a:srgbClr val="1D2E4E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enerate and export </a:t>
                      </a:r>
                      <a:r>
                        <a:rPr lang="en" sz="1200">
                          <a:solidFill>
                            <a:srgbClr val="1D2E4E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reports</a:t>
                      </a:r>
                      <a:endParaRPr sz="1200">
                        <a:solidFill>
                          <a:srgbClr val="1D2E4E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D2E4E"/>
                        </a:buClr>
                        <a:buSzPts val="1200"/>
                        <a:buFont typeface="Albert Sans"/>
                        <a:buChar char="●"/>
                      </a:pPr>
                      <a:r>
                        <a:rPr b="1" lang="en" sz="1200">
                          <a:solidFill>
                            <a:srgbClr val="1D2E4E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Store all AI Persona logs</a:t>
                      </a:r>
                      <a:r>
                        <a:rPr lang="en" sz="1200">
                          <a:solidFill>
                            <a:srgbClr val="1D2E4E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 for future processing</a:t>
                      </a:r>
                      <a:endParaRPr sz="1200">
                        <a:solidFill>
                          <a:srgbClr val="1D2E4E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D2E4E"/>
                        </a:buClr>
                        <a:buSzPts val="1200"/>
                        <a:buFont typeface="Albert Sans"/>
                        <a:buChar char="●"/>
                      </a:pPr>
                      <a:r>
                        <a:rPr lang="en" sz="1200">
                          <a:solidFill>
                            <a:srgbClr val="1D2E4E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Validate AI Persona quality</a:t>
                      </a:r>
                      <a:endParaRPr sz="1200">
                        <a:solidFill>
                          <a:srgbClr val="1D2E4E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B61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B61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B61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697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D2E4E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Could have</a:t>
                      </a:r>
                      <a:endParaRPr>
                        <a:solidFill>
                          <a:srgbClr val="1D2E4E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B61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B61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B61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D2E4E"/>
                        </a:buClr>
                        <a:buSzPts val="1200"/>
                        <a:buFont typeface="Albert Sans"/>
                        <a:buChar char="●"/>
                      </a:pPr>
                      <a:r>
                        <a:rPr lang="en" sz="1200">
                          <a:solidFill>
                            <a:srgbClr val="1D2E4E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Enable </a:t>
                      </a:r>
                      <a:r>
                        <a:rPr b="1" lang="en" sz="1200">
                          <a:solidFill>
                            <a:srgbClr val="1D2E4E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log exporting and importing</a:t>
                      </a:r>
                      <a:endParaRPr sz="1200">
                        <a:solidFill>
                          <a:srgbClr val="1D2E4E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D2E4E"/>
                        </a:buClr>
                        <a:buSzPts val="1200"/>
                        <a:buFont typeface="Albert Sans"/>
                        <a:buChar char="●"/>
                      </a:pPr>
                      <a:r>
                        <a:rPr b="1" lang="en" sz="1200">
                          <a:solidFill>
                            <a:srgbClr val="1D2E4E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Authenticate</a:t>
                      </a:r>
                      <a:r>
                        <a:rPr lang="en" sz="1200">
                          <a:solidFill>
                            <a:srgbClr val="1D2E4E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 users with differentiated access levels.</a:t>
                      </a:r>
                      <a:endParaRPr sz="1200">
                        <a:solidFill>
                          <a:srgbClr val="1D2E4E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D2E4E"/>
                        </a:buClr>
                        <a:buSzPts val="1200"/>
                        <a:buFont typeface="Albert Sans"/>
                        <a:buChar char="●"/>
                      </a:pPr>
                      <a:r>
                        <a:rPr lang="en" sz="1200">
                          <a:solidFill>
                            <a:srgbClr val="1D2E4E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I</a:t>
                      </a:r>
                      <a:r>
                        <a:rPr lang="en" sz="1200">
                          <a:solidFill>
                            <a:srgbClr val="1D2E4E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nclude SOTA explainability techniques</a:t>
                      </a:r>
                      <a:endParaRPr sz="1200">
                        <a:solidFill>
                          <a:srgbClr val="1D2E4E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B61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B61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B61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682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D2E4E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Won’t have</a:t>
                      </a:r>
                      <a:endParaRPr>
                        <a:solidFill>
                          <a:srgbClr val="1D2E4E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B61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B61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B61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1D2E4E"/>
                        </a:buClr>
                        <a:buSzPts val="1200"/>
                        <a:buFont typeface="Albert Sans"/>
                        <a:buChar char="●"/>
                      </a:pPr>
                      <a:r>
                        <a:rPr b="1" lang="en" sz="1200">
                          <a:solidFill>
                            <a:srgbClr val="1D2E4E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Customize</a:t>
                      </a:r>
                      <a:r>
                        <a:rPr lang="en" sz="1200">
                          <a:solidFill>
                            <a:srgbClr val="1D2E4E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 the chat interface, including frontend layout, fonts, or styling options.</a:t>
                      </a:r>
                      <a:endParaRPr sz="1200">
                        <a:solidFill>
                          <a:srgbClr val="1D2E4E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B61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B61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B61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9"/>
          <p:cNvSpPr txBox="1"/>
          <p:nvPr>
            <p:ph type="title"/>
          </p:nvPr>
        </p:nvSpPr>
        <p:spPr>
          <a:xfrm>
            <a:off x="296450" y="246900"/>
            <a:ext cx="613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Design  </a:t>
            </a:r>
            <a:r>
              <a:rPr b="1" lang="en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Non-Functional Requirements</a:t>
            </a:r>
            <a:endParaRPr b="1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37" name="Google Shape;337;p29"/>
          <p:cNvSpPr/>
          <p:nvPr/>
        </p:nvSpPr>
        <p:spPr>
          <a:xfrm>
            <a:off x="0" y="4770125"/>
            <a:ext cx="9144000" cy="373500"/>
          </a:xfrm>
          <a:prstGeom prst="rect">
            <a:avLst/>
          </a:prstGeom>
          <a:solidFill>
            <a:srgbClr val="1D2E4E"/>
          </a:solidFill>
          <a:ln cap="flat" cmpd="sng" w="9525">
            <a:solidFill>
              <a:srgbClr val="1D2E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400" y="86602"/>
            <a:ext cx="1456650" cy="6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9"/>
          <p:cNvPicPr preferRelativeResize="0"/>
          <p:nvPr/>
        </p:nvPicPr>
        <p:blipFill rotWithShape="1">
          <a:blip r:embed="rId4">
            <a:alphaModFix/>
          </a:blip>
          <a:srcRect b="15606" l="32221" r="33801" t="13871"/>
          <a:stretch/>
        </p:blipFill>
        <p:spPr>
          <a:xfrm>
            <a:off x="7898400" y="3244425"/>
            <a:ext cx="1106427" cy="15308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40" name="Google Shape;340;p29"/>
          <p:cNvGraphicFramePr/>
          <p:nvPr/>
        </p:nvGraphicFramePr>
        <p:xfrm>
          <a:off x="486175" y="1104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{486A4D8E-7EFB-43CF-BA9E-7CDDC5D4D71A}</a:tableStyleId>
              </a:tblPr>
              <a:tblGrid>
                <a:gridCol w="1463425"/>
                <a:gridCol w="5583800"/>
              </a:tblGrid>
              <a:tr h="1556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D2E4E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Must have</a:t>
                      </a:r>
                      <a:endParaRPr>
                        <a:solidFill>
                          <a:srgbClr val="1D2E4E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B61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B61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B61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D2E4E"/>
                        </a:buClr>
                        <a:buSzPts val="1400"/>
                        <a:buFont typeface="Albert Sans"/>
                        <a:buChar char="●"/>
                      </a:pPr>
                      <a:r>
                        <a:rPr b="1" lang="en">
                          <a:solidFill>
                            <a:srgbClr val="1D2E4E"/>
                          </a:solidFill>
                          <a:highlight>
                            <a:schemeClr val="lt1"/>
                          </a:highlight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Avoid hallucinations </a:t>
                      </a:r>
                      <a:r>
                        <a:rPr lang="en">
                          <a:solidFill>
                            <a:srgbClr val="1D2E4E"/>
                          </a:solidFill>
                          <a:highlight>
                            <a:schemeClr val="lt1"/>
                          </a:highlight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and</a:t>
                      </a:r>
                      <a:r>
                        <a:rPr b="1" lang="en">
                          <a:solidFill>
                            <a:srgbClr val="1D2E4E"/>
                          </a:solidFill>
                          <a:highlight>
                            <a:schemeClr val="lt1"/>
                          </a:highlight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 </a:t>
                      </a:r>
                      <a:r>
                        <a:rPr lang="en">
                          <a:solidFill>
                            <a:srgbClr val="1D2E4E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remain consistent with segment definitions</a:t>
                      </a:r>
                      <a:endParaRPr b="1">
                        <a:solidFill>
                          <a:srgbClr val="1D2E4E"/>
                        </a:solidFill>
                        <a:highlight>
                          <a:schemeClr val="lt1"/>
                        </a:highlight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D2E4E"/>
                        </a:buClr>
                        <a:buSzPts val="1400"/>
                        <a:buFont typeface="Albert Sans"/>
                        <a:buChar char="●"/>
                      </a:pPr>
                      <a:r>
                        <a:rPr lang="en">
                          <a:solidFill>
                            <a:srgbClr val="1D2E4E"/>
                          </a:solidFill>
                          <a:highlight>
                            <a:schemeClr val="lt1"/>
                          </a:highlight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User-friendly and easy to use</a:t>
                      </a:r>
                      <a:endParaRPr>
                        <a:solidFill>
                          <a:srgbClr val="1D2E4E"/>
                        </a:solidFill>
                        <a:highlight>
                          <a:schemeClr val="lt1"/>
                        </a:highlight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D2E4E"/>
                        </a:buClr>
                        <a:buSzPts val="1400"/>
                        <a:buFont typeface="Albert Sans"/>
                        <a:buChar char="●"/>
                      </a:pPr>
                      <a:r>
                        <a:rPr lang="en">
                          <a:solidFill>
                            <a:srgbClr val="1D2E4E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Operate in English</a:t>
                      </a:r>
                      <a:endParaRPr>
                        <a:solidFill>
                          <a:srgbClr val="1D2E4E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D2E4E"/>
                        </a:buClr>
                        <a:buSzPts val="1400"/>
                        <a:buFont typeface="Albert Sans"/>
                        <a:buChar char="●"/>
                      </a:pPr>
                      <a:r>
                        <a:rPr lang="en">
                          <a:solidFill>
                            <a:srgbClr val="1D2E4E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Ensure data security</a:t>
                      </a:r>
                      <a:endParaRPr>
                        <a:solidFill>
                          <a:srgbClr val="1D2E4E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D2E4E"/>
                        </a:buClr>
                        <a:buSzPts val="1400"/>
                        <a:buFont typeface="Albert Sans"/>
                        <a:buChar char="●"/>
                      </a:pPr>
                      <a:r>
                        <a:rPr lang="en">
                          <a:solidFill>
                            <a:srgbClr val="1D2E4E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Compliant with GDPR, AI Act and other relevant laws.</a:t>
                      </a:r>
                      <a:endParaRPr>
                        <a:solidFill>
                          <a:srgbClr val="1D2E4E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B61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B61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B61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49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D2E4E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Should have</a:t>
                      </a:r>
                      <a:endParaRPr>
                        <a:solidFill>
                          <a:srgbClr val="1D2E4E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B61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B61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B61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D2E4E"/>
                        </a:buClr>
                        <a:buSzPts val="1400"/>
                        <a:buFont typeface="Albert Sans"/>
                        <a:buChar char="●"/>
                      </a:pPr>
                      <a:r>
                        <a:rPr lang="en">
                          <a:solidFill>
                            <a:srgbClr val="1D2E4E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S</a:t>
                      </a:r>
                      <a:r>
                        <a:rPr lang="en">
                          <a:solidFill>
                            <a:srgbClr val="1D2E4E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upport multiple users to work on multiple AI personas</a:t>
                      </a:r>
                      <a:endParaRPr>
                        <a:solidFill>
                          <a:srgbClr val="1D2E4E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B61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B61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B61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494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D2E4E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Could have</a:t>
                      </a:r>
                      <a:endParaRPr>
                        <a:solidFill>
                          <a:srgbClr val="1D2E4E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B61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B61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B61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D2E4E"/>
                        </a:buClr>
                        <a:buSzPts val="1400"/>
                        <a:buFont typeface="Albert Sans"/>
                        <a:buChar char="●"/>
                      </a:pPr>
                      <a:r>
                        <a:rPr lang="en">
                          <a:solidFill>
                            <a:srgbClr val="1D2E4E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D</a:t>
                      </a:r>
                      <a:r>
                        <a:rPr lang="en">
                          <a:solidFill>
                            <a:srgbClr val="1D2E4E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eliver real-time feedback</a:t>
                      </a:r>
                      <a:endParaRPr>
                        <a:solidFill>
                          <a:srgbClr val="1D2E4E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B61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B61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B61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53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D2E4E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Won’t have</a:t>
                      </a:r>
                      <a:endParaRPr>
                        <a:solidFill>
                          <a:srgbClr val="1D2E4E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B61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B61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B61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1D2E4E"/>
                        </a:buClr>
                        <a:buSzPts val="1400"/>
                        <a:buFont typeface="Albert Sans"/>
                        <a:buChar char="●"/>
                      </a:pPr>
                      <a:r>
                        <a:rPr lang="en">
                          <a:solidFill>
                            <a:srgbClr val="1D2E4E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Large-scale concurrent request support.</a:t>
                      </a:r>
                      <a:endParaRPr>
                        <a:solidFill>
                          <a:srgbClr val="1D2E4E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B61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B61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B61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0"/>
          <p:cNvSpPr txBox="1"/>
          <p:nvPr>
            <p:ph type="title"/>
          </p:nvPr>
        </p:nvSpPr>
        <p:spPr>
          <a:xfrm>
            <a:off x="296450" y="246900"/>
            <a:ext cx="645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Design - </a:t>
            </a:r>
            <a:r>
              <a:rPr b="1" lang="en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System Architecture Overview</a:t>
            </a:r>
            <a:endParaRPr b="1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46" name="Google Shape;346;p30"/>
          <p:cNvSpPr/>
          <p:nvPr/>
        </p:nvSpPr>
        <p:spPr>
          <a:xfrm>
            <a:off x="0" y="4770125"/>
            <a:ext cx="9144000" cy="373500"/>
          </a:xfrm>
          <a:prstGeom prst="rect">
            <a:avLst/>
          </a:prstGeom>
          <a:solidFill>
            <a:srgbClr val="1D2E4E"/>
          </a:solidFill>
          <a:ln cap="flat" cmpd="sng" w="9525">
            <a:solidFill>
              <a:srgbClr val="1D2E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7" name="Google Shape;3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400" y="86602"/>
            <a:ext cx="1456650" cy="6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0"/>
          <p:cNvPicPr preferRelativeResize="0"/>
          <p:nvPr/>
        </p:nvPicPr>
        <p:blipFill rotWithShape="1">
          <a:blip r:embed="rId4">
            <a:alphaModFix/>
          </a:blip>
          <a:srcRect b="15606" l="32221" r="33801" t="13871"/>
          <a:stretch/>
        </p:blipFill>
        <p:spPr>
          <a:xfrm>
            <a:off x="7898400" y="3244425"/>
            <a:ext cx="1106427" cy="1530849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0"/>
          <p:cNvSpPr/>
          <p:nvPr/>
        </p:nvSpPr>
        <p:spPr>
          <a:xfrm>
            <a:off x="1204675" y="819600"/>
            <a:ext cx="2682000" cy="373500"/>
          </a:xfrm>
          <a:prstGeom prst="rect">
            <a:avLst/>
          </a:prstGeom>
          <a:solidFill>
            <a:schemeClr val="lt1"/>
          </a:solidFill>
          <a:ln cap="flat" cmpd="sng" w="80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7000" lIns="77000" spcFirstLastPara="1" rIns="77000" wrap="square" tIns="77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26">
                <a:latin typeface="Albert Sans"/>
                <a:ea typeface="Albert Sans"/>
                <a:cs typeface="Albert Sans"/>
                <a:sym typeface="Albert Sans"/>
              </a:rPr>
              <a:t>UI</a:t>
            </a:r>
            <a:endParaRPr b="1" sz="926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50" name="Google Shape;350;p30"/>
          <p:cNvSpPr/>
          <p:nvPr/>
        </p:nvSpPr>
        <p:spPr>
          <a:xfrm>
            <a:off x="2206075" y="908100"/>
            <a:ext cx="679200" cy="196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lbert Sans"/>
                <a:ea typeface="Albert Sans"/>
                <a:cs typeface="Albert Sans"/>
                <a:sym typeface="Albert Sans"/>
              </a:rPr>
              <a:t>FE</a:t>
            </a:r>
            <a:endParaRPr sz="9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51" name="Google Shape;351;p30"/>
          <p:cNvSpPr/>
          <p:nvPr/>
        </p:nvSpPr>
        <p:spPr>
          <a:xfrm>
            <a:off x="1204675" y="1299900"/>
            <a:ext cx="5755500" cy="674400"/>
          </a:xfrm>
          <a:prstGeom prst="rect">
            <a:avLst/>
          </a:prstGeom>
          <a:solidFill>
            <a:schemeClr val="lt1"/>
          </a:solidFill>
          <a:ln cap="flat" cmpd="sng" w="80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77000" lIns="77000" spcFirstLastPara="1" rIns="77000" wrap="square" tIns="77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26">
                <a:latin typeface="Albert Sans"/>
                <a:ea typeface="Albert Sans"/>
                <a:cs typeface="Albert Sans"/>
                <a:sym typeface="Albert Sans"/>
              </a:rPr>
              <a:t>Application Layer</a:t>
            </a:r>
            <a:endParaRPr b="1" sz="826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52" name="Google Shape;352;p30"/>
          <p:cNvSpPr/>
          <p:nvPr/>
        </p:nvSpPr>
        <p:spPr>
          <a:xfrm>
            <a:off x="1390400" y="1570075"/>
            <a:ext cx="772200" cy="333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Albert Sans"/>
                <a:ea typeface="Albert Sans"/>
                <a:cs typeface="Albert Sans"/>
                <a:sym typeface="Albert Sans"/>
              </a:rPr>
              <a:t>Persona Configuration</a:t>
            </a:r>
            <a:endParaRPr sz="7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53" name="Google Shape;353;p30"/>
          <p:cNvSpPr/>
          <p:nvPr/>
        </p:nvSpPr>
        <p:spPr>
          <a:xfrm>
            <a:off x="3696325" y="1565663"/>
            <a:ext cx="772200" cy="333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Albert Sans"/>
                <a:ea typeface="Albert Sans"/>
                <a:cs typeface="Albert Sans"/>
                <a:sym typeface="Albert Sans"/>
              </a:rPr>
              <a:t>Q&amp;A service</a:t>
            </a:r>
            <a:endParaRPr sz="7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54" name="Google Shape;354;p30"/>
          <p:cNvSpPr/>
          <p:nvPr/>
        </p:nvSpPr>
        <p:spPr>
          <a:xfrm>
            <a:off x="2543363" y="1565663"/>
            <a:ext cx="772200" cy="33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1F1F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Albert Sans"/>
                <a:ea typeface="Albert Sans"/>
                <a:cs typeface="Albert Sans"/>
                <a:sym typeface="Albert Sans"/>
              </a:rPr>
              <a:t>Ingestion service</a:t>
            </a:r>
            <a:endParaRPr sz="7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55" name="Google Shape;355;p30"/>
          <p:cNvSpPr/>
          <p:nvPr/>
        </p:nvSpPr>
        <p:spPr>
          <a:xfrm>
            <a:off x="5791950" y="1570075"/>
            <a:ext cx="679200" cy="33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1F1F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Albert Sans"/>
                <a:ea typeface="Albert Sans"/>
                <a:cs typeface="Albert Sans"/>
                <a:sym typeface="Albert Sans"/>
              </a:rPr>
              <a:t>Auth</a:t>
            </a:r>
            <a:endParaRPr sz="7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56" name="Google Shape;356;p30"/>
          <p:cNvSpPr/>
          <p:nvPr/>
        </p:nvSpPr>
        <p:spPr>
          <a:xfrm>
            <a:off x="4691025" y="1570075"/>
            <a:ext cx="772200" cy="33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1F1F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Albert Sans"/>
                <a:ea typeface="Albert Sans"/>
                <a:cs typeface="Albert Sans"/>
                <a:sym typeface="Albert Sans"/>
              </a:rPr>
              <a:t>Report service</a:t>
            </a:r>
            <a:endParaRPr sz="7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57" name="Google Shape;357;p30"/>
          <p:cNvSpPr/>
          <p:nvPr/>
        </p:nvSpPr>
        <p:spPr>
          <a:xfrm>
            <a:off x="1204675" y="2047850"/>
            <a:ext cx="5755500" cy="674400"/>
          </a:xfrm>
          <a:prstGeom prst="rect">
            <a:avLst/>
          </a:prstGeom>
          <a:solidFill>
            <a:schemeClr val="lt1"/>
          </a:solidFill>
          <a:ln cap="flat" cmpd="sng" w="80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77000" lIns="77000" spcFirstLastPara="1" rIns="77000" wrap="square" tIns="77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26">
                <a:latin typeface="Albert Sans"/>
                <a:ea typeface="Albert Sans"/>
                <a:cs typeface="Albert Sans"/>
                <a:sym typeface="Albert Sans"/>
              </a:rPr>
              <a:t>Communication</a:t>
            </a:r>
            <a:r>
              <a:rPr b="1" lang="en" sz="826">
                <a:latin typeface="Albert Sans"/>
                <a:ea typeface="Albert Sans"/>
                <a:cs typeface="Albert Sans"/>
                <a:sym typeface="Albert Sans"/>
              </a:rPr>
              <a:t> Layer</a:t>
            </a:r>
            <a:endParaRPr b="1" sz="826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58" name="Google Shape;358;p30"/>
          <p:cNvSpPr/>
          <p:nvPr/>
        </p:nvSpPr>
        <p:spPr>
          <a:xfrm>
            <a:off x="2372900" y="2272125"/>
            <a:ext cx="772200" cy="33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1F1F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Albert Sans"/>
                <a:ea typeface="Albert Sans"/>
                <a:cs typeface="Albert Sans"/>
                <a:sym typeface="Albert Sans"/>
              </a:rPr>
              <a:t>RPC server</a:t>
            </a:r>
            <a:endParaRPr sz="7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59" name="Google Shape;359;p30"/>
          <p:cNvSpPr/>
          <p:nvPr/>
        </p:nvSpPr>
        <p:spPr>
          <a:xfrm>
            <a:off x="4910550" y="2272125"/>
            <a:ext cx="881400" cy="33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1F1F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Albert Sans"/>
                <a:ea typeface="Albert Sans"/>
                <a:cs typeface="Albert Sans"/>
                <a:sym typeface="Albert Sans"/>
              </a:rPr>
              <a:t>Event Broker/ Message Queue</a:t>
            </a:r>
            <a:endParaRPr sz="7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60" name="Google Shape;360;p30"/>
          <p:cNvSpPr/>
          <p:nvPr/>
        </p:nvSpPr>
        <p:spPr>
          <a:xfrm>
            <a:off x="3641725" y="2272125"/>
            <a:ext cx="772200" cy="33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1F1F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Albert Sans"/>
                <a:ea typeface="Albert Sans"/>
                <a:cs typeface="Albert Sans"/>
                <a:sym typeface="Albert Sans"/>
              </a:rPr>
              <a:t>Cache</a:t>
            </a:r>
            <a:endParaRPr sz="7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61" name="Google Shape;361;p30"/>
          <p:cNvSpPr/>
          <p:nvPr/>
        </p:nvSpPr>
        <p:spPr>
          <a:xfrm>
            <a:off x="1204675" y="2866125"/>
            <a:ext cx="3565500" cy="1860900"/>
          </a:xfrm>
          <a:prstGeom prst="rect">
            <a:avLst/>
          </a:prstGeom>
          <a:solidFill>
            <a:schemeClr val="lt1"/>
          </a:solidFill>
          <a:ln cap="flat" cmpd="sng" w="80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77000" lIns="77000" spcFirstLastPara="1" rIns="77000" wrap="square" tIns="77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26">
                <a:latin typeface="Albert Sans"/>
                <a:ea typeface="Albert Sans"/>
                <a:cs typeface="Albert Sans"/>
                <a:sym typeface="Albert Sans"/>
              </a:rPr>
              <a:t>Co</a:t>
            </a:r>
            <a:r>
              <a:rPr b="1" lang="en" sz="826">
                <a:latin typeface="Albert Sans"/>
                <a:ea typeface="Albert Sans"/>
                <a:cs typeface="Albert Sans"/>
                <a:sym typeface="Albert Sans"/>
              </a:rPr>
              <a:t>re</a:t>
            </a:r>
            <a:r>
              <a:rPr b="1" lang="en" sz="826">
                <a:latin typeface="Albert Sans"/>
                <a:ea typeface="Albert Sans"/>
                <a:cs typeface="Albert Sans"/>
                <a:sym typeface="Albert Sans"/>
              </a:rPr>
              <a:t> Layer</a:t>
            </a:r>
            <a:endParaRPr b="1" sz="826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62" name="Google Shape;362;p30"/>
          <p:cNvSpPr/>
          <p:nvPr/>
        </p:nvSpPr>
        <p:spPr>
          <a:xfrm>
            <a:off x="1436900" y="4212675"/>
            <a:ext cx="725700" cy="33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1F1F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Albert Sans"/>
                <a:ea typeface="Albert Sans"/>
                <a:cs typeface="Albert Sans"/>
                <a:sym typeface="Albert Sans"/>
              </a:rPr>
              <a:t>MCP Server</a:t>
            </a:r>
            <a:endParaRPr sz="7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63" name="Google Shape;363;p30"/>
          <p:cNvSpPr/>
          <p:nvPr/>
        </p:nvSpPr>
        <p:spPr>
          <a:xfrm>
            <a:off x="1436900" y="3156700"/>
            <a:ext cx="725700" cy="333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Albert Sans"/>
                <a:ea typeface="Albert Sans"/>
                <a:cs typeface="Albert Sans"/>
                <a:sym typeface="Albert Sans"/>
              </a:rPr>
              <a:t>Orchestrator</a:t>
            </a:r>
            <a:endParaRPr sz="7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64" name="Google Shape;364;p30"/>
          <p:cNvSpPr/>
          <p:nvPr/>
        </p:nvSpPr>
        <p:spPr>
          <a:xfrm>
            <a:off x="1436900" y="3682150"/>
            <a:ext cx="725700" cy="333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Albert Sans"/>
                <a:ea typeface="Albert Sans"/>
                <a:cs typeface="Albert Sans"/>
                <a:sym typeface="Albert Sans"/>
              </a:rPr>
              <a:t>Input Handler</a:t>
            </a:r>
            <a:endParaRPr sz="7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65" name="Google Shape;365;p30"/>
          <p:cNvSpPr/>
          <p:nvPr/>
        </p:nvSpPr>
        <p:spPr>
          <a:xfrm>
            <a:off x="2647825" y="4211300"/>
            <a:ext cx="772200" cy="33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1F1F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Albert Sans"/>
                <a:ea typeface="Albert Sans"/>
                <a:cs typeface="Albert Sans"/>
                <a:sym typeface="Albert Sans"/>
              </a:rPr>
              <a:t>Memory</a:t>
            </a:r>
            <a:endParaRPr sz="7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66" name="Google Shape;366;p30"/>
          <p:cNvSpPr/>
          <p:nvPr/>
        </p:nvSpPr>
        <p:spPr>
          <a:xfrm>
            <a:off x="3769413" y="3684688"/>
            <a:ext cx="679200" cy="333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Albert Sans"/>
                <a:ea typeface="Albert Sans"/>
                <a:cs typeface="Albert Sans"/>
                <a:sym typeface="Albert Sans"/>
              </a:rPr>
              <a:t>Persona registry</a:t>
            </a:r>
            <a:endParaRPr sz="7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67" name="Google Shape;367;p30"/>
          <p:cNvSpPr/>
          <p:nvPr/>
        </p:nvSpPr>
        <p:spPr>
          <a:xfrm>
            <a:off x="2647825" y="3155275"/>
            <a:ext cx="772200" cy="333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Albert Sans"/>
                <a:ea typeface="Albert Sans"/>
                <a:cs typeface="Albert Sans"/>
                <a:sym typeface="Albert Sans"/>
              </a:rPr>
              <a:t>Prompt Construction</a:t>
            </a:r>
            <a:endParaRPr sz="7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68" name="Google Shape;368;p30"/>
          <p:cNvSpPr/>
          <p:nvPr/>
        </p:nvSpPr>
        <p:spPr>
          <a:xfrm>
            <a:off x="3769413" y="3155263"/>
            <a:ext cx="679200" cy="333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Albert Sans"/>
                <a:ea typeface="Albert Sans"/>
                <a:cs typeface="Albert Sans"/>
                <a:sym typeface="Albert Sans"/>
              </a:rPr>
              <a:t>AI Persona Router</a:t>
            </a:r>
            <a:endParaRPr sz="7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69" name="Google Shape;369;p30"/>
          <p:cNvSpPr/>
          <p:nvPr/>
        </p:nvSpPr>
        <p:spPr>
          <a:xfrm>
            <a:off x="2647825" y="3683275"/>
            <a:ext cx="772200" cy="333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Albert Sans"/>
                <a:ea typeface="Albert Sans"/>
                <a:cs typeface="Albert Sans"/>
                <a:sym typeface="Albert Sans"/>
              </a:rPr>
              <a:t>RAG</a:t>
            </a:r>
            <a:endParaRPr sz="7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70" name="Google Shape;370;p30"/>
          <p:cNvSpPr/>
          <p:nvPr/>
        </p:nvSpPr>
        <p:spPr>
          <a:xfrm>
            <a:off x="3769413" y="4214113"/>
            <a:ext cx="679200" cy="333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Albert Sans"/>
                <a:ea typeface="Albert Sans"/>
                <a:cs typeface="Albert Sans"/>
                <a:sym typeface="Albert Sans"/>
              </a:rPr>
              <a:t>Explanation</a:t>
            </a:r>
            <a:endParaRPr sz="7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71" name="Google Shape;371;p30"/>
          <p:cNvSpPr/>
          <p:nvPr/>
        </p:nvSpPr>
        <p:spPr>
          <a:xfrm>
            <a:off x="4992475" y="2866125"/>
            <a:ext cx="1967700" cy="758400"/>
          </a:xfrm>
          <a:prstGeom prst="rect">
            <a:avLst/>
          </a:prstGeom>
          <a:solidFill>
            <a:schemeClr val="lt1"/>
          </a:solidFill>
          <a:ln cap="flat" cmpd="sng" w="80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77000" lIns="77000" spcFirstLastPara="1" rIns="77000" wrap="square" tIns="77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26">
                <a:latin typeface="Albert Sans"/>
                <a:ea typeface="Albert Sans"/>
                <a:cs typeface="Albert Sans"/>
                <a:sym typeface="Albert Sans"/>
              </a:rPr>
              <a:t>Monitoring and Evaluation</a:t>
            </a:r>
            <a:endParaRPr b="1" sz="826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72" name="Google Shape;372;p30"/>
          <p:cNvSpPr/>
          <p:nvPr/>
        </p:nvSpPr>
        <p:spPr>
          <a:xfrm>
            <a:off x="6101913" y="3192100"/>
            <a:ext cx="679200" cy="33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1F1F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Albert Sans"/>
                <a:ea typeface="Albert Sans"/>
                <a:cs typeface="Albert Sans"/>
                <a:sym typeface="Albert Sans"/>
              </a:rPr>
              <a:t>Metric &amp; Alerting</a:t>
            </a:r>
            <a:endParaRPr sz="7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73" name="Google Shape;373;p30"/>
          <p:cNvSpPr/>
          <p:nvPr/>
        </p:nvSpPr>
        <p:spPr>
          <a:xfrm>
            <a:off x="5190250" y="3192100"/>
            <a:ext cx="679200" cy="333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Albert Sans"/>
                <a:ea typeface="Albert Sans"/>
                <a:cs typeface="Albert Sans"/>
                <a:sym typeface="Albert Sans"/>
              </a:rPr>
              <a:t>Evaluation</a:t>
            </a:r>
            <a:endParaRPr sz="7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74" name="Google Shape;374;p30"/>
          <p:cNvSpPr/>
          <p:nvPr/>
        </p:nvSpPr>
        <p:spPr>
          <a:xfrm>
            <a:off x="4992475" y="3677850"/>
            <a:ext cx="1967700" cy="1049100"/>
          </a:xfrm>
          <a:prstGeom prst="rect">
            <a:avLst/>
          </a:prstGeom>
          <a:solidFill>
            <a:schemeClr val="lt1"/>
          </a:solidFill>
          <a:ln cap="flat" cmpd="sng" w="80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77000" lIns="77000" spcFirstLastPara="1" rIns="77000" wrap="square" tIns="77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26">
                <a:latin typeface="Albert Sans"/>
                <a:ea typeface="Albert Sans"/>
                <a:cs typeface="Albert Sans"/>
                <a:sym typeface="Albert Sans"/>
              </a:rPr>
              <a:t>Data Storage</a:t>
            </a:r>
            <a:endParaRPr b="1" sz="826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75" name="Google Shape;375;p30"/>
          <p:cNvSpPr/>
          <p:nvPr/>
        </p:nvSpPr>
        <p:spPr>
          <a:xfrm>
            <a:off x="6031700" y="3930200"/>
            <a:ext cx="679200" cy="29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1F1F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Albert Sans"/>
                <a:ea typeface="Albert Sans"/>
                <a:cs typeface="Albert Sans"/>
                <a:sym typeface="Albert Sans"/>
              </a:rPr>
              <a:t>Object storage(S3)</a:t>
            </a:r>
            <a:endParaRPr sz="7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76" name="Google Shape;376;p30"/>
          <p:cNvSpPr/>
          <p:nvPr/>
        </p:nvSpPr>
        <p:spPr>
          <a:xfrm>
            <a:off x="5190250" y="3930190"/>
            <a:ext cx="601800" cy="290400"/>
          </a:xfrm>
          <a:prstGeom prst="rect">
            <a:avLst/>
          </a:prstGeom>
          <a:noFill/>
          <a:ln cap="flat" cmpd="sng" w="9525">
            <a:solidFill>
              <a:srgbClr val="1F1F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Albert Sans"/>
                <a:ea typeface="Albert Sans"/>
                <a:cs typeface="Albert Sans"/>
                <a:sym typeface="Albert Sans"/>
              </a:rPr>
              <a:t>Business logic DB</a:t>
            </a:r>
            <a:endParaRPr sz="7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77" name="Google Shape;377;p30"/>
          <p:cNvSpPr/>
          <p:nvPr/>
        </p:nvSpPr>
        <p:spPr>
          <a:xfrm>
            <a:off x="5190250" y="4350152"/>
            <a:ext cx="601800" cy="290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Albert Sans"/>
                <a:ea typeface="Albert Sans"/>
                <a:cs typeface="Albert Sans"/>
                <a:sym typeface="Albert Sans"/>
              </a:rPr>
              <a:t>Vector DB</a:t>
            </a:r>
            <a:endParaRPr sz="7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78" name="Google Shape;378;p30"/>
          <p:cNvSpPr/>
          <p:nvPr/>
        </p:nvSpPr>
        <p:spPr>
          <a:xfrm>
            <a:off x="6031700" y="4350163"/>
            <a:ext cx="679200" cy="29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1F1F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Albert Sans"/>
                <a:ea typeface="Albert Sans"/>
                <a:cs typeface="Albert Sans"/>
                <a:sym typeface="Albert Sans"/>
              </a:rPr>
              <a:t>Search engine</a:t>
            </a:r>
            <a:endParaRPr sz="7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79" name="Google Shape;379;p30"/>
          <p:cNvSpPr txBox="1"/>
          <p:nvPr/>
        </p:nvSpPr>
        <p:spPr>
          <a:xfrm>
            <a:off x="6899600" y="4450050"/>
            <a:ext cx="1456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(*) More details </a:t>
            </a:r>
            <a:r>
              <a:rPr b="1" lang="en" sz="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in the Appendix</a:t>
            </a:r>
            <a:endParaRPr sz="600">
              <a:solidFill>
                <a:srgbClr val="301900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1"/>
          <p:cNvSpPr txBox="1"/>
          <p:nvPr>
            <p:ph type="title"/>
          </p:nvPr>
        </p:nvSpPr>
        <p:spPr>
          <a:xfrm>
            <a:off x="306175" y="273100"/>
            <a:ext cx="530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Design - F</a:t>
            </a:r>
            <a:r>
              <a:rPr b="1" lang="en" sz="252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unctional Diagram</a:t>
            </a:r>
            <a:endParaRPr b="1" sz="252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22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85" name="Google Shape;385;p31"/>
          <p:cNvSpPr/>
          <p:nvPr/>
        </p:nvSpPr>
        <p:spPr>
          <a:xfrm>
            <a:off x="0" y="4770125"/>
            <a:ext cx="9144000" cy="373500"/>
          </a:xfrm>
          <a:prstGeom prst="rect">
            <a:avLst/>
          </a:prstGeom>
          <a:solidFill>
            <a:srgbClr val="1D2E4E"/>
          </a:solidFill>
          <a:ln cap="flat" cmpd="sng" w="9525">
            <a:solidFill>
              <a:srgbClr val="1D2E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Google Shape;3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400" y="86602"/>
            <a:ext cx="1456650" cy="6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1"/>
          <p:cNvPicPr preferRelativeResize="0"/>
          <p:nvPr/>
        </p:nvPicPr>
        <p:blipFill rotWithShape="1">
          <a:blip r:embed="rId4">
            <a:alphaModFix/>
          </a:blip>
          <a:srcRect b="15606" l="32221" r="33801" t="13871"/>
          <a:stretch/>
        </p:blipFill>
        <p:spPr>
          <a:xfrm>
            <a:off x="7898400" y="3244425"/>
            <a:ext cx="1106427" cy="1530849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1"/>
          <p:cNvSpPr/>
          <p:nvPr/>
        </p:nvSpPr>
        <p:spPr>
          <a:xfrm>
            <a:off x="2731025" y="1396500"/>
            <a:ext cx="1053300" cy="4482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lbert Sans"/>
                <a:ea typeface="Albert Sans"/>
                <a:cs typeface="Albert Sans"/>
                <a:sym typeface="Albert Sans"/>
              </a:rPr>
              <a:t>Orchestrator</a:t>
            </a:r>
            <a:endParaRPr sz="10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89" name="Google Shape;389;p31"/>
          <p:cNvSpPr/>
          <p:nvPr/>
        </p:nvSpPr>
        <p:spPr>
          <a:xfrm>
            <a:off x="2731025" y="2983325"/>
            <a:ext cx="1053300" cy="4482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lbert Sans"/>
                <a:ea typeface="Albert Sans"/>
                <a:cs typeface="Albert Sans"/>
                <a:sym typeface="Albert Sans"/>
              </a:rPr>
              <a:t>Prompt construction</a:t>
            </a:r>
            <a:endParaRPr sz="10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90" name="Google Shape;390;p31"/>
          <p:cNvSpPr/>
          <p:nvPr/>
        </p:nvSpPr>
        <p:spPr>
          <a:xfrm>
            <a:off x="2731025" y="3953800"/>
            <a:ext cx="1053300" cy="4482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lbert Sans"/>
                <a:ea typeface="Albert Sans"/>
                <a:cs typeface="Albert Sans"/>
                <a:sym typeface="Albert Sans"/>
              </a:rPr>
              <a:t>AI Persona Router</a:t>
            </a:r>
            <a:endParaRPr sz="9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91" name="Google Shape;391;p31"/>
          <p:cNvSpPr/>
          <p:nvPr/>
        </p:nvSpPr>
        <p:spPr>
          <a:xfrm>
            <a:off x="4972150" y="1006688"/>
            <a:ext cx="887100" cy="377400"/>
          </a:xfrm>
          <a:prstGeom prst="rect">
            <a:avLst/>
          </a:prstGeom>
          <a:solidFill>
            <a:srgbClr val="C9DAF8"/>
          </a:solidFill>
          <a:ln cap="flat" cmpd="sng" w="80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7000" lIns="77000" spcFirstLastPara="1" rIns="77000" wrap="square" tIns="77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26">
                <a:latin typeface="Albert Sans"/>
                <a:ea typeface="Albert Sans"/>
                <a:cs typeface="Albert Sans"/>
                <a:sym typeface="Albert Sans"/>
              </a:rPr>
              <a:t>Input Handler</a:t>
            </a:r>
            <a:endParaRPr sz="926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92" name="Google Shape;392;p31"/>
          <p:cNvSpPr/>
          <p:nvPr/>
        </p:nvSpPr>
        <p:spPr>
          <a:xfrm>
            <a:off x="4972150" y="1431897"/>
            <a:ext cx="887100" cy="377400"/>
          </a:xfrm>
          <a:prstGeom prst="rect">
            <a:avLst/>
          </a:prstGeom>
          <a:solidFill>
            <a:srgbClr val="C9DAF8"/>
          </a:solidFill>
          <a:ln cap="flat" cmpd="sng" w="80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7000" lIns="77000" spcFirstLastPara="1" rIns="77000" wrap="square" tIns="77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26">
                <a:latin typeface="Albert Sans"/>
                <a:ea typeface="Albert Sans"/>
                <a:cs typeface="Albert Sans"/>
                <a:sym typeface="Albert Sans"/>
              </a:rPr>
              <a:t>RAG</a:t>
            </a:r>
            <a:endParaRPr sz="926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93" name="Google Shape;393;p31"/>
          <p:cNvSpPr/>
          <p:nvPr/>
        </p:nvSpPr>
        <p:spPr>
          <a:xfrm>
            <a:off x="4972150" y="2282316"/>
            <a:ext cx="887100" cy="377400"/>
          </a:xfrm>
          <a:prstGeom prst="rect">
            <a:avLst/>
          </a:prstGeom>
          <a:solidFill>
            <a:srgbClr val="C9DAF8"/>
          </a:solidFill>
          <a:ln cap="flat" cmpd="sng" w="80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7000" lIns="77000" spcFirstLastPara="1" rIns="77000" wrap="square" tIns="77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26">
                <a:latin typeface="Albert Sans"/>
                <a:ea typeface="Albert Sans"/>
                <a:cs typeface="Albert Sans"/>
                <a:sym typeface="Albert Sans"/>
              </a:rPr>
              <a:t>Explanation</a:t>
            </a:r>
            <a:endParaRPr sz="926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94" name="Google Shape;394;p31"/>
          <p:cNvSpPr/>
          <p:nvPr/>
        </p:nvSpPr>
        <p:spPr>
          <a:xfrm>
            <a:off x="4972150" y="1857096"/>
            <a:ext cx="887100" cy="377400"/>
          </a:xfrm>
          <a:prstGeom prst="rect">
            <a:avLst/>
          </a:prstGeom>
          <a:solidFill>
            <a:schemeClr val="lt1"/>
          </a:solidFill>
          <a:ln cap="flat" cmpd="sng" w="80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7000" lIns="77000" spcFirstLastPara="1" rIns="77000" wrap="square" tIns="77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26">
                <a:latin typeface="Albert Sans"/>
                <a:ea typeface="Albert Sans"/>
                <a:cs typeface="Albert Sans"/>
                <a:sym typeface="Albert Sans"/>
              </a:rPr>
              <a:t>MCP server</a:t>
            </a:r>
            <a:endParaRPr sz="926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95" name="Google Shape;395;p31"/>
          <p:cNvSpPr/>
          <p:nvPr/>
        </p:nvSpPr>
        <p:spPr>
          <a:xfrm>
            <a:off x="6641900" y="481175"/>
            <a:ext cx="610800" cy="2262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Albert Sans"/>
                <a:ea typeface="Albert Sans"/>
                <a:cs typeface="Albert Sans"/>
                <a:sym typeface="Albert Sans"/>
              </a:rPr>
              <a:t>Text</a:t>
            </a:r>
            <a:endParaRPr sz="7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96" name="Google Shape;396;p31"/>
          <p:cNvSpPr/>
          <p:nvPr/>
        </p:nvSpPr>
        <p:spPr>
          <a:xfrm>
            <a:off x="6641900" y="780500"/>
            <a:ext cx="610800" cy="22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Albert Sans"/>
                <a:ea typeface="Albert Sans"/>
                <a:cs typeface="Albert Sans"/>
                <a:sym typeface="Albert Sans"/>
              </a:rPr>
              <a:t>PDF</a:t>
            </a:r>
            <a:endParaRPr sz="7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97" name="Google Shape;397;p31"/>
          <p:cNvSpPr/>
          <p:nvPr/>
        </p:nvSpPr>
        <p:spPr>
          <a:xfrm>
            <a:off x="6641900" y="1079825"/>
            <a:ext cx="610800" cy="22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Albert Sans"/>
                <a:ea typeface="Albert Sans"/>
                <a:cs typeface="Albert Sans"/>
                <a:sym typeface="Albert Sans"/>
              </a:rPr>
              <a:t>Image</a:t>
            </a:r>
            <a:endParaRPr sz="7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98" name="Google Shape;398;p31"/>
          <p:cNvSpPr/>
          <p:nvPr/>
        </p:nvSpPr>
        <p:spPr>
          <a:xfrm>
            <a:off x="4972150" y="2935966"/>
            <a:ext cx="887100" cy="377400"/>
          </a:xfrm>
          <a:prstGeom prst="rect">
            <a:avLst/>
          </a:prstGeom>
          <a:solidFill>
            <a:srgbClr val="C9DAF8"/>
          </a:solidFill>
          <a:ln cap="flat" cmpd="sng" w="80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7000" lIns="77000" spcFirstLastPara="1" rIns="77000" wrap="square" tIns="77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26">
                <a:latin typeface="Albert Sans"/>
                <a:ea typeface="Albert Sans"/>
                <a:cs typeface="Albert Sans"/>
                <a:sym typeface="Albert Sans"/>
              </a:rPr>
              <a:t>Persona registry</a:t>
            </a:r>
            <a:endParaRPr sz="926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99" name="Google Shape;399;p31"/>
          <p:cNvSpPr/>
          <p:nvPr/>
        </p:nvSpPr>
        <p:spPr>
          <a:xfrm>
            <a:off x="4972150" y="3361171"/>
            <a:ext cx="887100" cy="377400"/>
          </a:xfrm>
          <a:prstGeom prst="rect">
            <a:avLst/>
          </a:prstGeom>
          <a:solidFill>
            <a:schemeClr val="lt1"/>
          </a:solidFill>
          <a:ln cap="flat" cmpd="sng" w="80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7000" lIns="77000" spcFirstLastPara="1" rIns="77000" wrap="square" tIns="77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26">
                <a:latin typeface="Albert Sans"/>
                <a:ea typeface="Albert Sans"/>
                <a:cs typeface="Albert Sans"/>
                <a:sym typeface="Albert Sans"/>
              </a:rPr>
              <a:t>Memory</a:t>
            </a:r>
            <a:endParaRPr sz="926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00" name="Google Shape;400;p31"/>
          <p:cNvSpPr/>
          <p:nvPr/>
        </p:nvSpPr>
        <p:spPr>
          <a:xfrm>
            <a:off x="4393701" y="3859325"/>
            <a:ext cx="887112" cy="601182"/>
          </a:xfrm>
          <a:prstGeom prst="flowChartMultidocument">
            <a:avLst/>
          </a:prstGeom>
          <a:solidFill>
            <a:srgbClr val="C9DAF8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lbert Sans"/>
                <a:ea typeface="Albert Sans"/>
                <a:cs typeface="Albert Sans"/>
                <a:sym typeface="Albert Sans"/>
              </a:rPr>
              <a:t>Fine-tuned Persona model</a:t>
            </a:r>
            <a:endParaRPr sz="8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01" name="Google Shape;401;p31"/>
          <p:cNvSpPr/>
          <p:nvPr/>
        </p:nvSpPr>
        <p:spPr>
          <a:xfrm>
            <a:off x="6642025" y="1678463"/>
            <a:ext cx="610800" cy="22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Albert Sans"/>
                <a:ea typeface="Albert Sans"/>
                <a:cs typeface="Albert Sans"/>
                <a:sym typeface="Albert Sans"/>
              </a:rPr>
              <a:t>Websearch</a:t>
            </a:r>
            <a:endParaRPr sz="6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02" name="Google Shape;402;p31"/>
          <p:cNvSpPr/>
          <p:nvPr/>
        </p:nvSpPr>
        <p:spPr>
          <a:xfrm>
            <a:off x="6642025" y="1932738"/>
            <a:ext cx="610800" cy="22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Albert Sans"/>
                <a:ea typeface="Albert Sans"/>
                <a:cs typeface="Albert Sans"/>
                <a:sym typeface="Albert Sans"/>
              </a:rPr>
              <a:t>Data Services</a:t>
            </a:r>
            <a:endParaRPr sz="5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03" name="Google Shape;403;p31"/>
          <p:cNvSpPr/>
          <p:nvPr/>
        </p:nvSpPr>
        <p:spPr>
          <a:xfrm>
            <a:off x="6642025" y="2206413"/>
            <a:ext cx="610800" cy="22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Albert Sans"/>
                <a:ea typeface="Albert Sans"/>
                <a:cs typeface="Albert Sans"/>
                <a:sym typeface="Albert Sans"/>
              </a:rPr>
              <a:t>APIs</a:t>
            </a:r>
            <a:endParaRPr sz="7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04" name="Google Shape;404;p31"/>
          <p:cNvSpPr/>
          <p:nvPr/>
        </p:nvSpPr>
        <p:spPr>
          <a:xfrm>
            <a:off x="6642025" y="2490613"/>
            <a:ext cx="610800" cy="22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Albert Sans"/>
                <a:ea typeface="Albert Sans"/>
                <a:cs typeface="Albert Sans"/>
                <a:sym typeface="Albert Sans"/>
              </a:rPr>
              <a:t>Other tools</a:t>
            </a:r>
            <a:endParaRPr sz="600"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405" name="Google Shape;405;p31"/>
          <p:cNvCxnSpPr>
            <a:stCxn id="406" idx="6"/>
            <a:endCxn id="388" idx="1"/>
          </p:cNvCxnSpPr>
          <p:nvPr/>
        </p:nvCxnSpPr>
        <p:spPr>
          <a:xfrm>
            <a:off x="1995725" y="1620000"/>
            <a:ext cx="7353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07" name="Google Shape;407;p31"/>
          <p:cNvCxnSpPr>
            <a:stCxn id="388" idx="3"/>
            <a:endCxn id="392" idx="1"/>
          </p:cNvCxnSpPr>
          <p:nvPr/>
        </p:nvCxnSpPr>
        <p:spPr>
          <a:xfrm>
            <a:off x="3784325" y="1620600"/>
            <a:ext cx="1187700" cy="6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08" name="Google Shape;408;p31"/>
          <p:cNvCxnSpPr>
            <a:stCxn id="388" idx="3"/>
            <a:endCxn id="391" idx="1"/>
          </p:cNvCxnSpPr>
          <p:nvPr/>
        </p:nvCxnSpPr>
        <p:spPr>
          <a:xfrm flipH="1" rot="10800000">
            <a:off x="3784325" y="1195500"/>
            <a:ext cx="1187700" cy="4251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09" name="Google Shape;409;p31"/>
          <p:cNvCxnSpPr>
            <a:stCxn id="388" idx="3"/>
            <a:endCxn id="394" idx="1"/>
          </p:cNvCxnSpPr>
          <p:nvPr/>
        </p:nvCxnSpPr>
        <p:spPr>
          <a:xfrm>
            <a:off x="3784325" y="1620600"/>
            <a:ext cx="1187700" cy="4251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10" name="Google Shape;410;p31"/>
          <p:cNvCxnSpPr>
            <a:stCxn id="388" idx="3"/>
            <a:endCxn id="393" idx="1"/>
          </p:cNvCxnSpPr>
          <p:nvPr/>
        </p:nvCxnSpPr>
        <p:spPr>
          <a:xfrm>
            <a:off x="3784325" y="1620600"/>
            <a:ext cx="1187700" cy="8505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11" name="Google Shape;411;p31"/>
          <p:cNvCxnSpPr>
            <a:stCxn id="394" idx="3"/>
            <a:endCxn id="404" idx="1"/>
          </p:cNvCxnSpPr>
          <p:nvPr/>
        </p:nvCxnSpPr>
        <p:spPr>
          <a:xfrm>
            <a:off x="5859250" y="2045796"/>
            <a:ext cx="782700" cy="5580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12" name="Google Shape;412;p31"/>
          <p:cNvCxnSpPr>
            <a:stCxn id="394" idx="3"/>
            <a:endCxn id="401" idx="1"/>
          </p:cNvCxnSpPr>
          <p:nvPr/>
        </p:nvCxnSpPr>
        <p:spPr>
          <a:xfrm flipH="1" rot="10800000">
            <a:off x="5859250" y="1791696"/>
            <a:ext cx="782700" cy="2541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13" name="Google Shape;413;p31"/>
          <p:cNvCxnSpPr>
            <a:stCxn id="394" idx="3"/>
            <a:endCxn id="403" idx="1"/>
          </p:cNvCxnSpPr>
          <p:nvPr/>
        </p:nvCxnSpPr>
        <p:spPr>
          <a:xfrm>
            <a:off x="5859250" y="2045796"/>
            <a:ext cx="782700" cy="2736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14" name="Google Shape;414;p31"/>
          <p:cNvCxnSpPr>
            <a:stCxn id="394" idx="3"/>
            <a:endCxn id="402" idx="1"/>
          </p:cNvCxnSpPr>
          <p:nvPr/>
        </p:nvCxnSpPr>
        <p:spPr>
          <a:xfrm>
            <a:off x="5859250" y="2045796"/>
            <a:ext cx="782700" cy="6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15" name="Google Shape;415;p31"/>
          <p:cNvCxnSpPr>
            <a:stCxn id="391" idx="3"/>
            <a:endCxn id="395" idx="1"/>
          </p:cNvCxnSpPr>
          <p:nvPr/>
        </p:nvCxnSpPr>
        <p:spPr>
          <a:xfrm flipH="1" rot="10800000">
            <a:off x="5859250" y="594188"/>
            <a:ext cx="782700" cy="6012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16" name="Google Shape;416;p31"/>
          <p:cNvCxnSpPr>
            <a:stCxn id="391" idx="3"/>
            <a:endCxn id="396" idx="1"/>
          </p:cNvCxnSpPr>
          <p:nvPr/>
        </p:nvCxnSpPr>
        <p:spPr>
          <a:xfrm flipH="1" rot="10800000">
            <a:off x="5859250" y="893588"/>
            <a:ext cx="782700" cy="3018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17" name="Google Shape;417;p31"/>
          <p:cNvCxnSpPr>
            <a:stCxn id="391" idx="3"/>
            <a:endCxn id="397" idx="1"/>
          </p:cNvCxnSpPr>
          <p:nvPr/>
        </p:nvCxnSpPr>
        <p:spPr>
          <a:xfrm flipH="1" rot="10800000">
            <a:off x="5859250" y="1192988"/>
            <a:ext cx="782700" cy="24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18" name="Google Shape;418;p31"/>
          <p:cNvCxnSpPr>
            <a:stCxn id="388" idx="2"/>
            <a:endCxn id="389" idx="0"/>
          </p:cNvCxnSpPr>
          <p:nvPr/>
        </p:nvCxnSpPr>
        <p:spPr>
          <a:xfrm flipH="1" rot="-5400000">
            <a:off x="2688725" y="2413650"/>
            <a:ext cx="1138500" cy="6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19" name="Google Shape;419;p31"/>
          <p:cNvCxnSpPr>
            <a:stCxn id="389" idx="2"/>
            <a:endCxn id="390" idx="0"/>
          </p:cNvCxnSpPr>
          <p:nvPr/>
        </p:nvCxnSpPr>
        <p:spPr>
          <a:xfrm flipH="1" rot="-5400000">
            <a:off x="2996825" y="3692375"/>
            <a:ext cx="522300" cy="6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20" name="Google Shape;420;p31"/>
          <p:cNvCxnSpPr>
            <a:stCxn id="389" idx="3"/>
            <a:endCxn id="398" idx="1"/>
          </p:cNvCxnSpPr>
          <p:nvPr/>
        </p:nvCxnSpPr>
        <p:spPr>
          <a:xfrm flipH="1" rot="10800000">
            <a:off x="3784325" y="3124625"/>
            <a:ext cx="1187700" cy="828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21" name="Google Shape;421;p31"/>
          <p:cNvCxnSpPr>
            <a:stCxn id="389" idx="3"/>
            <a:endCxn id="399" idx="1"/>
          </p:cNvCxnSpPr>
          <p:nvPr/>
        </p:nvCxnSpPr>
        <p:spPr>
          <a:xfrm>
            <a:off x="3784325" y="3207425"/>
            <a:ext cx="1187700" cy="3423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22" name="Google Shape;422;p31"/>
          <p:cNvCxnSpPr>
            <a:endCxn id="400" idx="1"/>
          </p:cNvCxnSpPr>
          <p:nvPr/>
        </p:nvCxnSpPr>
        <p:spPr>
          <a:xfrm flipH="1" rot="10800000">
            <a:off x="3784401" y="4159916"/>
            <a:ext cx="609300" cy="9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23" name="Google Shape;423;p31"/>
          <p:cNvCxnSpPr>
            <a:stCxn id="390" idx="1"/>
            <a:endCxn id="424" idx="2"/>
          </p:cNvCxnSpPr>
          <p:nvPr/>
        </p:nvCxnSpPr>
        <p:spPr>
          <a:xfrm rot="10800000">
            <a:off x="1734425" y="1854100"/>
            <a:ext cx="996600" cy="2323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25" name="Google Shape;425;p31"/>
          <p:cNvSpPr txBox="1"/>
          <p:nvPr/>
        </p:nvSpPr>
        <p:spPr>
          <a:xfrm>
            <a:off x="1956275" y="1343700"/>
            <a:ext cx="814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1.Query image/pdf</a:t>
            </a:r>
            <a:endParaRPr sz="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26" name="Google Shape;426;p31"/>
          <p:cNvSpPr txBox="1"/>
          <p:nvPr/>
        </p:nvSpPr>
        <p:spPr>
          <a:xfrm>
            <a:off x="6278100" y="1552825"/>
            <a:ext cx="363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4.1</a:t>
            </a:r>
            <a:endParaRPr sz="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27" name="Google Shape;427;p31"/>
          <p:cNvSpPr txBox="1"/>
          <p:nvPr/>
        </p:nvSpPr>
        <p:spPr>
          <a:xfrm>
            <a:off x="4569600" y="960775"/>
            <a:ext cx="363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2.</a:t>
            </a:r>
            <a:endParaRPr sz="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28" name="Google Shape;428;p31"/>
          <p:cNvSpPr txBox="1"/>
          <p:nvPr/>
        </p:nvSpPr>
        <p:spPr>
          <a:xfrm>
            <a:off x="4569600" y="1331863"/>
            <a:ext cx="363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3</a:t>
            </a:r>
            <a:r>
              <a:rPr lang="en" sz="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.</a:t>
            </a:r>
            <a:endParaRPr sz="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29" name="Google Shape;429;p31"/>
          <p:cNvSpPr txBox="1"/>
          <p:nvPr/>
        </p:nvSpPr>
        <p:spPr>
          <a:xfrm>
            <a:off x="4569600" y="1768800"/>
            <a:ext cx="363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4</a:t>
            </a:r>
            <a:r>
              <a:rPr lang="en" sz="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.</a:t>
            </a:r>
            <a:endParaRPr sz="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30" name="Google Shape;430;p31"/>
          <p:cNvSpPr txBox="1"/>
          <p:nvPr/>
        </p:nvSpPr>
        <p:spPr>
          <a:xfrm>
            <a:off x="4569600" y="2228250"/>
            <a:ext cx="363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5</a:t>
            </a:r>
            <a:r>
              <a:rPr lang="en" sz="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.</a:t>
            </a:r>
            <a:endParaRPr sz="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31" name="Google Shape;431;p31"/>
          <p:cNvSpPr txBox="1"/>
          <p:nvPr/>
        </p:nvSpPr>
        <p:spPr>
          <a:xfrm>
            <a:off x="6278100" y="368725"/>
            <a:ext cx="363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2.1</a:t>
            </a:r>
            <a:endParaRPr sz="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32" name="Google Shape;432;p31"/>
          <p:cNvSpPr txBox="1"/>
          <p:nvPr/>
        </p:nvSpPr>
        <p:spPr>
          <a:xfrm>
            <a:off x="6278100" y="664750"/>
            <a:ext cx="363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2.2</a:t>
            </a:r>
            <a:endParaRPr sz="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33" name="Google Shape;433;p31"/>
          <p:cNvSpPr txBox="1"/>
          <p:nvPr/>
        </p:nvSpPr>
        <p:spPr>
          <a:xfrm>
            <a:off x="6278100" y="960775"/>
            <a:ext cx="363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2.3</a:t>
            </a:r>
            <a:r>
              <a:rPr lang="en" sz="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.</a:t>
            </a:r>
            <a:endParaRPr sz="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34" name="Google Shape;434;p31"/>
          <p:cNvSpPr txBox="1"/>
          <p:nvPr/>
        </p:nvSpPr>
        <p:spPr>
          <a:xfrm>
            <a:off x="6278100" y="1780300"/>
            <a:ext cx="363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4</a:t>
            </a:r>
            <a:r>
              <a:rPr lang="en" sz="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.2</a:t>
            </a:r>
            <a:endParaRPr sz="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35" name="Google Shape;435;p31"/>
          <p:cNvSpPr txBox="1"/>
          <p:nvPr/>
        </p:nvSpPr>
        <p:spPr>
          <a:xfrm>
            <a:off x="6278100" y="2059200"/>
            <a:ext cx="363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4.3</a:t>
            </a:r>
            <a:endParaRPr sz="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36" name="Google Shape;436;p31"/>
          <p:cNvSpPr txBox="1"/>
          <p:nvPr/>
        </p:nvSpPr>
        <p:spPr>
          <a:xfrm>
            <a:off x="6278100" y="2332575"/>
            <a:ext cx="363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4.4</a:t>
            </a:r>
            <a:endParaRPr sz="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37" name="Google Shape;437;p31"/>
          <p:cNvSpPr txBox="1"/>
          <p:nvPr/>
        </p:nvSpPr>
        <p:spPr>
          <a:xfrm>
            <a:off x="4569600" y="2843513"/>
            <a:ext cx="363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7</a:t>
            </a:r>
            <a:r>
              <a:rPr lang="en" sz="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.</a:t>
            </a:r>
            <a:endParaRPr sz="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38" name="Google Shape;438;p31"/>
          <p:cNvSpPr txBox="1"/>
          <p:nvPr/>
        </p:nvSpPr>
        <p:spPr>
          <a:xfrm>
            <a:off x="2943875" y="2620400"/>
            <a:ext cx="363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6</a:t>
            </a:r>
            <a:r>
              <a:rPr lang="en" sz="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.</a:t>
            </a:r>
            <a:endParaRPr sz="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39" name="Google Shape;439;p31"/>
          <p:cNvSpPr txBox="1"/>
          <p:nvPr/>
        </p:nvSpPr>
        <p:spPr>
          <a:xfrm>
            <a:off x="4569600" y="3211313"/>
            <a:ext cx="363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8</a:t>
            </a:r>
            <a:r>
              <a:rPr lang="en" sz="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.</a:t>
            </a:r>
            <a:endParaRPr sz="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40" name="Google Shape;440;p31"/>
          <p:cNvSpPr txBox="1"/>
          <p:nvPr/>
        </p:nvSpPr>
        <p:spPr>
          <a:xfrm>
            <a:off x="2943875" y="3673000"/>
            <a:ext cx="363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9</a:t>
            </a:r>
            <a:r>
              <a:rPr lang="en" sz="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.</a:t>
            </a:r>
            <a:endParaRPr sz="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41" name="Google Shape;441;p31"/>
          <p:cNvSpPr txBox="1"/>
          <p:nvPr/>
        </p:nvSpPr>
        <p:spPr>
          <a:xfrm>
            <a:off x="1995650" y="3866200"/>
            <a:ext cx="610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10</a:t>
            </a:r>
            <a:r>
              <a:rPr lang="en" sz="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.Output</a:t>
            </a:r>
            <a:endParaRPr sz="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42" name="Google Shape;442;p31"/>
          <p:cNvSpPr txBox="1"/>
          <p:nvPr/>
        </p:nvSpPr>
        <p:spPr>
          <a:xfrm>
            <a:off x="3822850" y="1344300"/>
            <a:ext cx="363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1.1.</a:t>
            </a:r>
            <a:endParaRPr sz="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424" name="Google Shape;42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3425" y="1331874"/>
            <a:ext cx="522299" cy="522299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1"/>
          <p:cNvSpPr txBox="1"/>
          <p:nvPr/>
        </p:nvSpPr>
        <p:spPr>
          <a:xfrm>
            <a:off x="6899600" y="4450050"/>
            <a:ext cx="1456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(*) More details in the Appendix</a:t>
            </a:r>
            <a:endParaRPr sz="600">
              <a:solidFill>
                <a:srgbClr val="301900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296450" y="246900"/>
            <a:ext cx="34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Table of Contents</a:t>
            </a:r>
            <a:endParaRPr b="1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0" y="4770125"/>
            <a:ext cx="9144000" cy="373500"/>
          </a:xfrm>
          <a:prstGeom prst="rect">
            <a:avLst/>
          </a:prstGeom>
          <a:solidFill>
            <a:srgbClr val="1D2E4E"/>
          </a:solidFill>
          <a:ln cap="flat" cmpd="sng" w="9525">
            <a:solidFill>
              <a:srgbClr val="1D2E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400" y="86602"/>
            <a:ext cx="1456650" cy="6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15606" l="32221" r="33801" t="13871"/>
          <a:stretch/>
        </p:blipFill>
        <p:spPr>
          <a:xfrm>
            <a:off x="7898400" y="3244425"/>
            <a:ext cx="1106427" cy="153084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707650" y="942900"/>
            <a:ext cx="17109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Introduction</a:t>
            </a:r>
            <a:endParaRPr b="1" sz="20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450400" y="1236900"/>
            <a:ext cx="22254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D2E4E"/>
              </a:buClr>
              <a:buSzPts val="1500"/>
              <a:buFont typeface="Albert Sans"/>
              <a:buChar char="●"/>
            </a:pPr>
            <a:r>
              <a:rPr lang="en" sz="15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Value Proposition</a:t>
            </a:r>
            <a:endParaRPr sz="15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D2E4E"/>
              </a:buClr>
              <a:buSzPts val="1500"/>
              <a:buFont typeface="Albert Sans"/>
              <a:buChar char="●"/>
            </a:pPr>
            <a:r>
              <a:rPr lang="en" sz="15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Project Goal</a:t>
            </a:r>
            <a:endParaRPr sz="15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672777" y="908294"/>
            <a:ext cx="14124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Design</a:t>
            </a:r>
            <a:endParaRPr b="1" sz="20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3138075" y="1202300"/>
            <a:ext cx="25401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D2E4E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Stakeholder Map</a:t>
            </a:r>
            <a:endParaRPr sz="16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D2E4E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User Personas</a:t>
            </a:r>
            <a:endParaRPr sz="16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D2E4E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User Stories</a:t>
            </a:r>
            <a:endParaRPr sz="16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D2E4E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Use Cases</a:t>
            </a:r>
            <a:endParaRPr sz="16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D2E4E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User Requirements</a:t>
            </a:r>
            <a:endParaRPr sz="16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D2E4E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Functional Diagram</a:t>
            </a:r>
            <a:endParaRPr sz="16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D2E4E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System Architecture</a:t>
            </a:r>
            <a:endParaRPr sz="16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D2E4E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Risks Analysis</a:t>
            </a:r>
            <a:endParaRPr sz="16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6456400" y="908300"/>
            <a:ext cx="16059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Management</a:t>
            </a:r>
            <a:endParaRPr b="1" sz="20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6262900" y="1202300"/>
            <a:ext cx="179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D2E4E"/>
              </a:buClr>
              <a:buSzPts val="1500"/>
              <a:buFont typeface="Albert Sans"/>
              <a:buChar char="●"/>
            </a:pPr>
            <a:r>
              <a:rPr lang="en" sz="15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WBS</a:t>
            </a:r>
            <a:endParaRPr sz="15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D2E4E"/>
              </a:buClr>
              <a:buSzPts val="1500"/>
              <a:buFont typeface="Albert Sans"/>
              <a:buChar char="●"/>
            </a:pPr>
            <a:r>
              <a:rPr lang="en" sz="15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Gantt Chart</a:t>
            </a:r>
            <a:endParaRPr sz="15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72" name="Google Shape;72;p14"/>
          <p:cNvCxnSpPr/>
          <p:nvPr/>
        </p:nvCxnSpPr>
        <p:spPr>
          <a:xfrm flipH="1" rot="5400000">
            <a:off x="2045435" y="1551001"/>
            <a:ext cx="1738800" cy="276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1D2E4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" name="Google Shape;73;p14"/>
          <p:cNvCxnSpPr/>
          <p:nvPr/>
        </p:nvCxnSpPr>
        <p:spPr>
          <a:xfrm rot="5400000">
            <a:off x="1970688" y="3330350"/>
            <a:ext cx="1871400" cy="290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1D2E4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14"/>
          <p:cNvCxnSpPr/>
          <p:nvPr/>
        </p:nvCxnSpPr>
        <p:spPr>
          <a:xfrm flipH="1" rot="5400000">
            <a:off x="5116885" y="1518726"/>
            <a:ext cx="1738800" cy="276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1D2E4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" name="Google Shape;75;p14"/>
          <p:cNvCxnSpPr/>
          <p:nvPr/>
        </p:nvCxnSpPr>
        <p:spPr>
          <a:xfrm rot="5400000">
            <a:off x="5043983" y="3275851"/>
            <a:ext cx="1853100" cy="307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1D2E4E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2"/>
          <p:cNvSpPr txBox="1"/>
          <p:nvPr>
            <p:ph type="title"/>
          </p:nvPr>
        </p:nvSpPr>
        <p:spPr>
          <a:xfrm>
            <a:off x="306175" y="273100"/>
            <a:ext cx="530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Design - Functional Diagram</a:t>
            </a:r>
            <a:endParaRPr b="1" sz="252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22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49" name="Google Shape;449;p32"/>
          <p:cNvSpPr/>
          <p:nvPr/>
        </p:nvSpPr>
        <p:spPr>
          <a:xfrm>
            <a:off x="0" y="4770125"/>
            <a:ext cx="9144000" cy="373500"/>
          </a:xfrm>
          <a:prstGeom prst="rect">
            <a:avLst/>
          </a:prstGeom>
          <a:solidFill>
            <a:srgbClr val="1D2E4E"/>
          </a:solidFill>
          <a:ln cap="flat" cmpd="sng" w="9525">
            <a:solidFill>
              <a:srgbClr val="1D2E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0" name="Google Shape;45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400" y="86602"/>
            <a:ext cx="1456650" cy="6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32"/>
          <p:cNvPicPr preferRelativeResize="0"/>
          <p:nvPr/>
        </p:nvPicPr>
        <p:blipFill rotWithShape="1">
          <a:blip r:embed="rId4">
            <a:alphaModFix/>
          </a:blip>
          <a:srcRect b="15606" l="32221" r="33801" t="13871"/>
          <a:stretch/>
        </p:blipFill>
        <p:spPr>
          <a:xfrm>
            <a:off x="7898400" y="3244425"/>
            <a:ext cx="1106427" cy="153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32" title="ai persona -Functional diagram pef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6675" y="845800"/>
            <a:ext cx="5334400" cy="1862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32" title="System Architecture-Functional diagram fact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6675" y="2809876"/>
            <a:ext cx="5334394" cy="189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3"/>
          <p:cNvSpPr txBox="1"/>
          <p:nvPr>
            <p:ph type="title"/>
          </p:nvPr>
        </p:nvSpPr>
        <p:spPr>
          <a:xfrm>
            <a:off x="296450" y="246900"/>
            <a:ext cx="530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Design - Risks Analysis</a:t>
            </a:r>
            <a:endParaRPr b="1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59" name="Google Shape;459;p33"/>
          <p:cNvSpPr/>
          <p:nvPr/>
        </p:nvSpPr>
        <p:spPr>
          <a:xfrm>
            <a:off x="0" y="4770125"/>
            <a:ext cx="9144000" cy="373500"/>
          </a:xfrm>
          <a:prstGeom prst="rect">
            <a:avLst/>
          </a:prstGeom>
          <a:solidFill>
            <a:srgbClr val="1D2E4E"/>
          </a:solidFill>
          <a:ln cap="flat" cmpd="sng" w="9525">
            <a:solidFill>
              <a:srgbClr val="1D2E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0" name="Google Shape;46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400" y="86602"/>
            <a:ext cx="1456650" cy="6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33"/>
          <p:cNvPicPr preferRelativeResize="0"/>
          <p:nvPr/>
        </p:nvPicPr>
        <p:blipFill rotWithShape="1">
          <a:blip r:embed="rId4">
            <a:alphaModFix/>
          </a:blip>
          <a:srcRect b="15606" l="32221" r="33801" t="13871"/>
          <a:stretch/>
        </p:blipFill>
        <p:spPr>
          <a:xfrm>
            <a:off x="7898400" y="3244425"/>
            <a:ext cx="1106427" cy="1530849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33"/>
          <p:cNvSpPr txBox="1"/>
          <p:nvPr/>
        </p:nvSpPr>
        <p:spPr>
          <a:xfrm>
            <a:off x="593350" y="1673463"/>
            <a:ext cx="7246500" cy="22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E4E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Hallucinations and inaccurate responses: mitigate with RAG system</a:t>
            </a:r>
            <a:endParaRPr sz="16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E4E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Insufficient critical thinking: mitigate with RAG and prompt engineering</a:t>
            </a:r>
            <a:endParaRPr sz="16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E4E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Opacity: mitigate with RAG</a:t>
            </a:r>
            <a:endParaRPr sz="16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E4E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Inconsistent or generic personality: mitigate by </a:t>
            </a:r>
            <a:r>
              <a:rPr lang="en" sz="1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fine-tuning</a:t>
            </a:r>
            <a:r>
              <a:rPr lang="en" sz="1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 (in case of limited </a:t>
            </a:r>
            <a:r>
              <a:rPr lang="en" sz="1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resource use </a:t>
            </a:r>
            <a:r>
              <a:rPr lang="en" sz="1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PEFT, smaller </a:t>
            </a:r>
            <a:r>
              <a:rPr lang="en" sz="1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models</a:t>
            </a:r>
            <a:r>
              <a:rPr lang="en" sz="1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, RAG with few-shot prompting)</a:t>
            </a:r>
            <a:endParaRPr sz="16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E4E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Performance evaluation difficulty</a:t>
            </a:r>
            <a:endParaRPr sz="16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63" name="Google Shape;463;p33"/>
          <p:cNvSpPr txBox="1"/>
          <p:nvPr/>
        </p:nvSpPr>
        <p:spPr>
          <a:xfrm>
            <a:off x="296450" y="967700"/>
            <a:ext cx="21735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Technical Risks</a:t>
            </a:r>
            <a:endParaRPr sz="20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4"/>
          <p:cNvSpPr txBox="1"/>
          <p:nvPr>
            <p:ph type="title"/>
          </p:nvPr>
        </p:nvSpPr>
        <p:spPr>
          <a:xfrm>
            <a:off x="296450" y="246900"/>
            <a:ext cx="530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Design - Risks Analysis</a:t>
            </a:r>
            <a:endParaRPr b="1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69" name="Google Shape;469;p34"/>
          <p:cNvSpPr/>
          <p:nvPr/>
        </p:nvSpPr>
        <p:spPr>
          <a:xfrm>
            <a:off x="0" y="4770125"/>
            <a:ext cx="9144000" cy="373500"/>
          </a:xfrm>
          <a:prstGeom prst="rect">
            <a:avLst/>
          </a:prstGeom>
          <a:solidFill>
            <a:srgbClr val="1D2E4E"/>
          </a:solidFill>
          <a:ln cap="flat" cmpd="sng" w="9525">
            <a:solidFill>
              <a:srgbClr val="1D2E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0" name="Google Shape;47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400" y="86602"/>
            <a:ext cx="1456650" cy="6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4"/>
          <p:cNvPicPr preferRelativeResize="0"/>
          <p:nvPr/>
        </p:nvPicPr>
        <p:blipFill rotWithShape="1">
          <a:blip r:embed="rId4">
            <a:alphaModFix/>
          </a:blip>
          <a:srcRect b="15606" l="32221" r="33801" t="13871"/>
          <a:stretch/>
        </p:blipFill>
        <p:spPr>
          <a:xfrm>
            <a:off x="7898400" y="3244425"/>
            <a:ext cx="1106427" cy="1530849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34"/>
          <p:cNvSpPr txBox="1"/>
          <p:nvPr/>
        </p:nvSpPr>
        <p:spPr>
          <a:xfrm>
            <a:off x="1007150" y="1841250"/>
            <a:ext cx="70599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E4E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Privacy and compliance with AI Act and GDPR</a:t>
            </a:r>
            <a:endParaRPr sz="16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E4E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Proprietary data protection</a:t>
            </a:r>
            <a:endParaRPr sz="16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E4E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System integration difficulty with existing systems and infrastructure</a:t>
            </a:r>
            <a:endParaRPr sz="16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73" name="Google Shape;473;p34"/>
          <p:cNvSpPr txBox="1"/>
          <p:nvPr/>
        </p:nvSpPr>
        <p:spPr>
          <a:xfrm>
            <a:off x="296450" y="967700"/>
            <a:ext cx="42756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Governance and Security</a:t>
            </a:r>
            <a:r>
              <a:rPr b="1" lang="en" sz="2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 Risks</a:t>
            </a:r>
            <a:endParaRPr sz="20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5"/>
          <p:cNvSpPr txBox="1"/>
          <p:nvPr>
            <p:ph type="title"/>
          </p:nvPr>
        </p:nvSpPr>
        <p:spPr>
          <a:xfrm>
            <a:off x="296450" y="246900"/>
            <a:ext cx="530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Design - Risks Analysis</a:t>
            </a:r>
            <a:endParaRPr b="1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79" name="Google Shape;479;p35"/>
          <p:cNvSpPr/>
          <p:nvPr/>
        </p:nvSpPr>
        <p:spPr>
          <a:xfrm>
            <a:off x="0" y="4770125"/>
            <a:ext cx="9144000" cy="373500"/>
          </a:xfrm>
          <a:prstGeom prst="rect">
            <a:avLst/>
          </a:prstGeom>
          <a:solidFill>
            <a:srgbClr val="1D2E4E"/>
          </a:solidFill>
          <a:ln cap="flat" cmpd="sng" w="9525">
            <a:solidFill>
              <a:srgbClr val="1D2E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400" y="86602"/>
            <a:ext cx="1456650" cy="6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35"/>
          <p:cNvPicPr preferRelativeResize="0"/>
          <p:nvPr/>
        </p:nvPicPr>
        <p:blipFill rotWithShape="1">
          <a:blip r:embed="rId4">
            <a:alphaModFix/>
          </a:blip>
          <a:srcRect b="15606" l="32221" r="33801" t="13871"/>
          <a:stretch/>
        </p:blipFill>
        <p:spPr>
          <a:xfrm>
            <a:off x="7898400" y="3244425"/>
            <a:ext cx="1106427" cy="1530849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35"/>
          <p:cNvSpPr txBox="1"/>
          <p:nvPr/>
        </p:nvSpPr>
        <p:spPr>
          <a:xfrm>
            <a:off x="2193875" y="2032450"/>
            <a:ext cx="3971700" cy="11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E4E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Data integration difficulty</a:t>
            </a:r>
            <a:endParaRPr sz="16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E4E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Data quality and bias</a:t>
            </a:r>
            <a:endParaRPr sz="10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E4E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Over relying on AI Personas</a:t>
            </a:r>
            <a:endParaRPr sz="16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83" name="Google Shape;483;p35"/>
          <p:cNvSpPr txBox="1"/>
          <p:nvPr/>
        </p:nvSpPr>
        <p:spPr>
          <a:xfrm>
            <a:off x="296450" y="967700"/>
            <a:ext cx="35538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Data and Other </a:t>
            </a:r>
            <a:r>
              <a:rPr b="1" lang="en" sz="2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Risks</a:t>
            </a:r>
            <a:endParaRPr sz="20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6"/>
          <p:cNvSpPr txBox="1"/>
          <p:nvPr>
            <p:ph type="title"/>
          </p:nvPr>
        </p:nvSpPr>
        <p:spPr>
          <a:xfrm>
            <a:off x="296450" y="246900"/>
            <a:ext cx="530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Manage</a:t>
            </a:r>
            <a:endParaRPr b="1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89" name="Google Shape;489;p36"/>
          <p:cNvSpPr/>
          <p:nvPr/>
        </p:nvSpPr>
        <p:spPr>
          <a:xfrm>
            <a:off x="0" y="4770125"/>
            <a:ext cx="9144000" cy="373500"/>
          </a:xfrm>
          <a:prstGeom prst="rect">
            <a:avLst/>
          </a:prstGeom>
          <a:solidFill>
            <a:srgbClr val="1D2E4E"/>
          </a:solidFill>
          <a:ln cap="flat" cmpd="sng" w="9525">
            <a:solidFill>
              <a:srgbClr val="1D2E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0" name="Google Shape;4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400" y="86602"/>
            <a:ext cx="1456650" cy="6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6"/>
          <p:cNvPicPr preferRelativeResize="0"/>
          <p:nvPr/>
        </p:nvPicPr>
        <p:blipFill rotWithShape="1">
          <a:blip r:embed="rId4">
            <a:alphaModFix/>
          </a:blip>
          <a:srcRect b="15606" l="32221" r="33801" t="13871"/>
          <a:stretch/>
        </p:blipFill>
        <p:spPr>
          <a:xfrm>
            <a:off x="7898400" y="3244425"/>
            <a:ext cx="1106427" cy="15308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92" name="Google Shape;492;p36"/>
          <p:cNvGraphicFramePr/>
          <p:nvPr/>
        </p:nvGraphicFramePr>
        <p:xfrm>
          <a:off x="1409600" y="8195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{5F397A8E-AEB6-4D94-938E-D256215E0B28}</a:tableStyleId>
              </a:tblPr>
              <a:tblGrid>
                <a:gridCol w="628650"/>
                <a:gridCol w="2162175"/>
                <a:gridCol w="809625"/>
                <a:gridCol w="1114425"/>
                <a:gridCol w="781050"/>
                <a:gridCol w="552450"/>
              </a:tblGrid>
              <a:tr h="254150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WB No</a:t>
                      </a:r>
                      <a:endParaRPr b="1" sz="900">
                        <a:solidFill>
                          <a:schemeClr val="lt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2E4E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TASK TITLE</a:t>
                      </a:r>
                      <a:endParaRPr b="1" sz="900">
                        <a:solidFill>
                          <a:schemeClr val="lt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2E4E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OWNER</a:t>
                      </a:r>
                      <a:endParaRPr b="1" sz="900">
                        <a:solidFill>
                          <a:schemeClr val="lt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2E4E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COLLABORATORS</a:t>
                      </a:r>
                      <a:endParaRPr b="1" sz="900">
                        <a:solidFill>
                          <a:schemeClr val="lt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2E4E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DEADLINE</a:t>
                      </a:r>
                      <a:endParaRPr b="1" sz="900">
                        <a:solidFill>
                          <a:schemeClr val="lt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2E4E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PW</a:t>
                      </a:r>
                      <a:endParaRPr b="1" sz="900">
                        <a:solidFill>
                          <a:schemeClr val="lt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2E4E"/>
                    </a:solidFill>
                  </a:tcPr>
                </a:tc>
              </a:tr>
              <a:tr h="63550">
                <a:tc vMerge="1"/>
                <a:tc vMerge="1"/>
                <a:tc vMerge="1"/>
                <a:tc vMerge="1"/>
                <a:tc vMerge="1"/>
                <a:tc vMerge="1"/>
              </a:tr>
              <a:tr h="241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1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Project Conception and Initiation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Thanh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Others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19/11/2025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3.00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41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2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Design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Enrico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Others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19/11/2025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7.50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41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3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Management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XiaoNing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Others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19/11/2025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1.00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41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4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Data Foundation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Thanh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Others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10/12/2025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6.00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41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5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PEFT AI Persona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XiaoNing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Thanh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10/12/2025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4.00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41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6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Fact Data Ingestion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Enrico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Others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10/12/2025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2.50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41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7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Core Layer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Thanh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Others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07/01/2026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8.50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41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8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Application Layer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XiaoNing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Others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07/01/2026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2.00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41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9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UI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XiaoNing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Others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07/01/2026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1.50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41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10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Monitoring and Evaluation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Enrico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Others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07/01/2026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2.00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41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11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Deployment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Thanh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Others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07/01/2026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2.00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41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12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Testing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XiaoNing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Others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07/01/2026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2.00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41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13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Demo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Enrico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Others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07/01/2026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1.00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41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14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Communication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Enrico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Others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14/01/2026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5.00</a:t>
                      </a:r>
                      <a:endParaRPr sz="9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19050" marB="19050" marR="28575" marL="28575" anchor="b">
                    <a:lnL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/>
          <p:nvPr/>
        </p:nvSpPr>
        <p:spPr>
          <a:xfrm>
            <a:off x="3079950" y="1838525"/>
            <a:ext cx="2984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Thank You</a:t>
            </a:r>
            <a:endParaRPr b="1" sz="42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98" name="Google Shape;498;p37"/>
          <p:cNvSpPr txBox="1"/>
          <p:nvPr/>
        </p:nvSpPr>
        <p:spPr>
          <a:xfrm>
            <a:off x="6403400" y="4275725"/>
            <a:ext cx="2699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D2E4E"/>
                </a:solidFill>
              </a:rPr>
              <a:t>Enrico Chen - s337750</a:t>
            </a:r>
            <a:endParaRPr b="1">
              <a:solidFill>
                <a:srgbClr val="1D2E4E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D2E4E"/>
                </a:solidFill>
              </a:rPr>
              <a:t>Van Thanh Nguyen - s336748</a:t>
            </a:r>
            <a:endParaRPr b="1">
              <a:solidFill>
                <a:srgbClr val="1D2E4E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D2E4E"/>
                </a:solidFill>
              </a:rPr>
              <a:t>Xiaoning Ma - s337332</a:t>
            </a:r>
            <a:endParaRPr b="1">
              <a:solidFill>
                <a:srgbClr val="1D2E4E"/>
              </a:solidFill>
            </a:endParaRPr>
          </a:p>
        </p:txBody>
      </p:sp>
      <p:pic>
        <p:nvPicPr>
          <p:cNvPr id="499" name="Google Shape;49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6200" y="154025"/>
            <a:ext cx="1528900" cy="67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0722" y="154023"/>
            <a:ext cx="1444465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8"/>
          <p:cNvSpPr txBox="1"/>
          <p:nvPr>
            <p:ph type="title"/>
          </p:nvPr>
        </p:nvSpPr>
        <p:spPr>
          <a:xfrm>
            <a:off x="3322675" y="2285400"/>
            <a:ext cx="225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52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Appendix</a:t>
            </a:r>
            <a:endParaRPr b="1" sz="352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506" name="Google Shape;5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9675" y="869299"/>
            <a:ext cx="1900125" cy="83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9"/>
          <p:cNvSpPr txBox="1"/>
          <p:nvPr>
            <p:ph type="title"/>
          </p:nvPr>
        </p:nvSpPr>
        <p:spPr>
          <a:xfrm>
            <a:off x="296450" y="246900"/>
            <a:ext cx="605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Design - </a:t>
            </a:r>
            <a:r>
              <a:rPr b="1" lang="en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User Journey of Marco Rossi</a:t>
            </a:r>
            <a:endParaRPr b="1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12" name="Google Shape;512;p39"/>
          <p:cNvSpPr/>
          <p:nvPr/>
        </p:nvSpPr>
        <p:spPr>
          <a:xfrm>
            <a:off x="0" y="4770125"/>
            <a:ext cx="9144000" cy="373500"/>
          </a:xfrm>
          <a:prstGeom prst="rect">
            <a:avLst/>
          </a:prstGeom>
          <a:solidFill>
            <a:srgbClr val="1D2E4E"/>
          </a:solidFill>
          <a:ln cap="flat" cmpd="sng" w="9525">
            <a:solidFill>
              <a:srgbClr val="1D2E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3" name="Google Shape;51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400" y="86602"/>
            <a:ext cx="1456650" cy="6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39"/>
          <p:cNvPicPr preferRelativeResize="0"/>
          <p:nvPr/>
        </p:nvPicPr>
        <p:blipFill rotWithShape="1">
          <a:blip r:embed="rId4">
            <a:alphaModFix/>
          </a:blip>
          <a:srcRect b="15606" l="32221" r="33801" t="13871"/>
          <a:stretch/>
        </p:blipFill>
        <p:spPr>
          <a:xfrm>
            <a:off x="7898400" y="3244425"/>
            <a:ext cx="1106427" cy="15308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5" name="Google Shape;515;p39"/>
          <p:cNvCxnSpPr/>
          <p:nvPr/>
        </p:nvCxnSpPr>
        <p:spPr>
          <a:xfrm flipH="1" rot="10800000">
            <a:off x="603825" y="2595975"/>
            <a:ext cx="7594800" cy="23400"/>
          </a:xfrm>
          <a:prstGeom prst="straightConnector1">
            <a:avLst/>
          </a:prstGeom>
          <a:noFill/>
          <a:ln cap="flat" cmpd="sng" w="9525">
            <a:solidFill>
              <a:srgbClr val="0B61AB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516" name="Google Shape;516;p39"/>
          <p:cNvCxnSpPr/>
          <p:nvPr/>
        </p:nvCxnSpPr>
        <p:spPr>
          <a:xfrm>
            <a:off x="1284175" y="2391075"/>
            <a:ext cx="2400" cy="228300"/>
          </a:xfrm>
          <a:prstGeom prst="straightConnector1">
            <a:avLst/>
          </a:prstGeom>
          <a:noFill/>
          <a:ln cap="flat" cmpd="sng" w="9525">
            <a:solidFill>
              <a:srgbClr val="0B61A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7" name="Google Shape;517;p39"/>
          <p:cNvCxnSpPr/>
          <p:nvPr/>
        </p:nvCxnSpPr>
        <p:spPr>
          <a:xfrm>
            <a:off x="2576175" y="2619375"/>
            <a:ext cx="2400" cy="228300"/>
          </a:xfrm>
          <a:prstGeom prst="straightConnector1">
            <a:avLst/>
          </a:prstGeom>
          <a:noFill/>
          <a:ln cap="flat" cmpd="sng" w="9525">
            <a:solidFill>
              <a:srgbClr val="0B61A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39"/>
          <p:cNvCxnSpPr/>
          <p:nvPr/>
        </p:nvCxnSpPr>
        <p:spPr>
          <a:xfrm>
            <a:off x="3944725" y="2391075"/>
            <a:ext cx="2400" cy="228300"/>
          </a:xfrm>
          <a:prstGeom prst="straightConnector1">
            <a:avLst/>
          </a:prstGeom>
          <a:noFill/>
          <a:ln cap="flat" cmpd="sng" w="9525">
            <a:solidFill>
              <a:srgbClr val="0B61A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9" name="Google Shape;519;p39"/>
          <p:cNvCxnSpPr/>
          <p:nvPr/>
        </p:nvCxnSpPr>
        <p:spPr>
          <a:xfrm>
            <a:off x="5313275" y="2595975"/>
            <a:ext cx="2400" cy="228300"/>
          </a:xfrm>
          <a:prstGeom prst="straightConnector1">
            <a:avLst/>
          </a:prstGeom>
          <a:noFill/>
          <a:ln cap="flat" cmpd="sng" w="9525">
            <a:solidFill>
              <a:srgbClr val="0B61A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0" name="Google Shape;520;p39"/>
          <p:cNvCxnSpPr/>
          <p:nvPr/>
        </p:nvCxnSpPr>
        <p:spPr>
          <a:xfrm>
            <a:off x="6681825" y="2367675"/>
            <a:ext cx="2400" cy="228300"/>
          </a:xfrm>
          <a:prstGeom prst="straightConnector1">
            <a:avLst/>
          </a:prstGeom>
          <a:noFill/>
          <a:ln cap="flat" cmpd="sng" w="9525">
            <a:solidFill>
              <a:srgbClr val="0B61A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1" name="Google Shape;521;p39"/>
          <p:cNvSpPr txBox="1"/>
          <p:nvPr/>
        </p:nvSpPr>
        <p:spPr>
          <a:xfrm>
            <a:off x="655825" y="1095850"/>
            <a:ext cx="125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B61AB"/>
                </a:solidFill>
                <a:latin typeface="Albert Sans"/>
                <a:ea typeface="Albert Sans"/>
                <a:cs typeface="Albert Sans"/>
                <a:sym typeface="Albert Sans"/>
              </a:rPr>
              <a:t>Awareness</a:t>
            </a:r>
            <a:endParaRPr b="1" sz="1600">
              <a:solidFill>
                <a:srgbClr val="0B61AB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22" name="Google Shape;522;p39"/>
          <p:cNvSpPr txBox="1"/>
          <p:nvPr/>
        </p:nvSpPr>
        <p:spPr>
          <a:xfrm>
            <a:off x="4718950" y="3034700"/>
            <a:ext cx="125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B61AB"/>
                </a:solidFill>
                <a:latin typeface="Albert Sans"/>
                <a:ea typeface="Albert Sans"/>
                <a:cs typeface="Albert Sans"/>
                <a:sym typeface="Albert Sans"/>
              </a:rPr>
              <a:t>Retention</a:t>
            </a:r>
            <a:endParaRPr b="1" sz="1600">
              <a:solidFill>
                <a:srgbClr val="0B61AB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23" name="Google Shape;523;p39"/>
          <p:cNvSpPr txBox="1"/>
          <p:nvPr/>
        </p:nvSpPr>
        <p:spPr>
          <a:xfrm>
            <a:off x="1947825" y="3034700"/>
            <a:ext cx="1615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B61AB"/>
                </a:solidFill>
                <a:latin typeface="Albert Sans"/>
                <a:ea typeface="Albert Sans"/>
                <a:cs typeface="Albert Sans"/>
                <a:sym typeface="Albert Sans"/>
              </a:rPr>
              <a:t>Consideration</a:t>
            </a:r>
            <a:endParaRPr b="1" sz="1600">
              <a:solidFill>
                <a:srgbClr val="0B61AB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24" name="Google Shape;524;p39"/>
          <p:cNvSpPr txBox="1"/>
          <p:nvPr/>
        </p:nvSpPr>
        <p:spPr>
          <a:xfrm>
            <a:off x="3266875" y="1032125"/>
            <a:ext cx="1358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B61AB"/>
                </a:solidFill>
                <a:latin typeface="Albert Sans"/>
                <a:ea typeface="Albert Sans"/>
                <a:cs typeface="Albert Sans"/>
                <a:sym typeface="Albert Sans"/>
              </a:rPr>
              <a:t>Conversion</a:t>
            </a:r>
            <a:endParaRPr b="1" sz="1600">
              <a:solidFill>
                <a:srgbClr val="0B61AB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25" name="Google Shape;525;p39"/>
          <p:cNvSpPr txBox="1"/>
          <p:nvPr/>
        </p:nvSpPr>
        <p:spPr>
          <a:xfrm>
            <a:off x="6074925" y="1032125"/>
            <a:ext cx="1216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B61AB"/>
                </a:solidFill>
                <a:latin typeface="Albert Sans"/>
                <a:ea typeface="Albert Sans"/>
                <a:cs typeface="Albert Sans"/>
                <a:sym typeface="Albert Sans"/>
              </a:rPr>
              <a:t>Advocacy</a:t>
            </a:r>
            <a:endParaRPr b="1" sz="1600">
              <a:solidFill>
                <a:srgbClr val="0B61AB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26" name="Google Shape;526;p39"/>
          <p:cNvSpPr txBox="1"/>
          <p:nvPr/>
        </p:nvSpPr>
        <p:spPr>
          <a:xfrm>
            <a:off x="400975" y="1481025"/>
            <a:ext cx="1768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Marco Rossi </a:t>
            </a:r>
            <a:r>
              <a:rPr b="1"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explores</a:t>
            </a:r>
            <a:r>
              <a:rPr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 the system’s capabilities, its traceability features, and </a:t>
            </a:r>
            <a:r>
              <a:rPr b="1"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configures</a:t>
            </a:r>
            <a:r>
              <a:rPr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 an AI Persona.</a:t>
            </a:r>
            <a:endParaRPr sz="10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27" name="Google Shape;527;p39"/>
          <p:cNvSpPr txBox="1"/>
          <p:nvPr/>
        </p:nvSpPr>
        <p:spPr>
          <a:xfrm>
            <a:off x="5602275" y="1404075"/>
            <a:ext cx="2161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Marco Rossi extends its use across teams for workshops, ideation, and strategic discussions. The system becomes a trusted </a:t>
            </a:r>
            <a:r>
              <a:rPr b="1"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long-term insight partner</a:t>
            </a:r>
            <a:r>
              <a:rPr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.</a:t>
            </a:r>
            <a:endParaRPr sz="10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28" name="Google Shape;528;p39"/>
          <p:cNvSpPr txBox="1"/>
          <p:nvPr/>
        </p:nvSpPr>
        <p:spPr>
          <a:xfrm>
            <a:off x="4328375" y="3465800"/>
            <a:ext cx="2266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As trust grows, the AI Persona </a:t>
            </a:r>
            <a:r>
              <a:rPr b="1"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becomes part of </a:t>
            </a:r>
            <a:r>
              <a:rPr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Marco Rossi’s regular concept-validation workflows, offering traceable and compliant evaluations.</a:t>
            </a:r>
            <a:endParaRPr sz="10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29" name="Google Shape;529;p39"/>
          <p:cNvSpPr txBox="1"/>
          <p:nvPr/>
        </p:nvSpPr>
        <p:spPr>
          <a:xfrm>
            <a:off x="2912725" y="1404075"/>
            <a:ext cx="2066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Marco Rossi uses the persona for </a:t>
            </a:r>
            <a:r>
              <a:rPr b="1"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concept testing</a:t>
            </a:r>
            <a:r>
              <a:rPr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 and receives realistic, critical </a:t>
            </a:r>
            <a:r>
              <a:rPr b="1"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feedback</a:t>
            </a:r>
            <a:r>
              <a:rPr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 grounded in the persona’s established profile.</a:t>
            </a:r>
            <a:endParaRPr sz="10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30" name="Google Shape;530;p39"/>
          <p:cNvSpPr txBox="1"/>
          <p:nvPr/>
        </p:nvSpPr>
        <p:spPr>
          <a:xfrm>
            <a:off x="1327825" y="3455750"/>
            <a:ext cx="2382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Marco Rossi </a:t>
            </a:r>
            <a:r>
              <a:rPr b="1"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chats</a:t>
            </a:r>
            <a:r>
              <a:rPr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 with the AI Persona, explores its characteristics, and reviews transparent, source-linked answers to understand how it represents its assigned consumer segment.</a:t>
            </a:r>
            <a:endParaRPr sz="10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531" name="Google Shape;53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675" y="2252350"/>
            <a:ext cx="710651" cy="71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950" y="810052"/>
            <a:ext cx="3970248" cy="3799651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40"/>
          <p:cNvSpPr txBox="1"/>
          <p:nvPr/>
        </p:nvSpPr>
        <p:spPr>
          <a:xfrm>
            <a:off x="0" y="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Design</a:t>
            </a:r>
            <a:endParaRPr sz="2000"/>
          </a:p>
        </p:txBody>
      </p:sp>
      <p:sp>
        <p:nvSpPr>
          <p:cNvPr id="538" name="Google Shape;538;p40"/>
          <p:cNvSpPr txBox="1"/>
          <p:nvPr/>
        </p:nvSpPr>
        <p:spPr>
          <a:xfrm>
            <a:off x="80500" y="559450"/>
            <a:ext cx="48075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1. User Interface (UI)</a:t>
            </a:r>
            <a:endParaRPr b="1" sz="10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The user interface serves as the system’s entry point, built as a </a:t>
            </a:r>
            <a:r>
              <a:rPr b="1"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Frontend (FE) </a:t>
            </a:r>
            <a:r>
              <a:rPr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application. It enables users to interact seamlessly with the platform, submit queries, upload data, and view results or reports.</a:t>
            </a:r>
            <a:endParaRPr sz="10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2. Application Layer</a:t>
            </a:r>
            <a:endParaRPr b="1" sz="10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This layer contains the core application logic and manages all user-driven workflows.</a:t>
            </a:r>
            <a:endParaRPr sz="10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Key components include:</a:t>
            </a:r>
            <a:endParaRPr sz="10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E4E"/>
              </a:buClr>
              <a:buSzPts val="1000"/>
              <a:buChar char="●"/>
            </a:pPr>
            <a:r>
              <a:rPr b="1"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Persona Configuration</a:t>
            </a:r>
            <a:r>
              <a:rPr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: Enables users to select or customize AI personas dynamically.</a:t>
            </a:r>
            <a:endParaRPr sz="10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E4E"/>
              </a:buClr>
              <a:buSzPts val="1000"/>
              <a:buChar char="●"/>
            </a:pPr>
            <a:r>
              <a:rPr b="1"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Ingestion Service</a:t>
            </a:r>
            <a:r>
              <a:rPr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: Handles ingestion of raw data such as PDFs or images and stores them in S3.</a:t>
            </a:r>
            <a:endParaRPr sz="10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E4E"/>
              </a:buClr>
              <a:buSzPts val="1000"/>
              <a:buChar char="●"/>
            </a:pPr>
            <a:r>
              <a:rPr b="1"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Report Service</a:t>
            </a:r>
            <a:r>
              <a:rPr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: Generates structured, formatted reports from processed and analyzed data.</a:t>
            </a:r>
            <a:endParaRPr sz="10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E4E"/>
              </a:buClr>
              <a:buSzPts val="1000"/>
              <a:buChar char="●"/>
            </a:pPr>
            <a:r>
              <a:rPr b="1"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Q&amp;A Service</a:t>
            </a:r>
            <a:r>
              <a:rPr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: Manages interactive question-and-answer exchanges with the AI.</a:t>
            </a:r>
            <a:endParaRPr sz="10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E4E"/>
              </a:buClr>
              <a:buSzPts val="1000"/>
              <a:buChar char="●"/>
            </a:pPr>
            <a:r>
              <a:rPr b="1"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Auth Service</a:t>
            </a:r>
            <a:r>
              <a:rPr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: Provides authentication and authorization for users, ensuring secure access and operations.</a:t>
            </a:r>
            <a:endParaRPr sz="10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3. Communication Layer</a:t>
            </a:r>
            <a:endParaRPr b="1" sz="10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This layer facilitates efficient communication and coordination among microservices.</a:t>
            </a:r>
            <a:endParaRPr sz="10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E4E"/>
              </a:buClr>
              <a:buSzPts val="1000"/>
              <a:buChar char="●"/>
            </a:pPr>
            <a:r>
              <a:rPr b="1"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RPC Server</a:t>
            </a:r>
            <a:r>
              <a:rPr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: Enables direct service-to-service communication via Remote Procedure Calls.</a:t>
            </a:r>
            <a:endParaRPr sz="10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E4E"/>
              </a:buClr>
              <a:buSzPts val="1000"/>
              <a:buChar char="●"/>
            </a:pPr>
            <a:r>
              <a:rPr b="1"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Cache</a:t>
            </a:r>
            <a:r>
              <a:rPr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: A high-speed memory layer that stores frequently accessed data to optimize performance.</a:t>
            </a:r>
            <a:endParaRPr sz="10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E4E"/>
              </a:buClr>
              <a:buSzPts val="1000"/>
              <a:buChar char="●"/>
            </a:pPr>
            <a:r>
              <a:rPr b="1"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Event Broker / Message Queue </a:t>
            </a:r>
            <a:r>
              <a:rPr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(RabbitMQ or Kafka): Handles asynchronous communication and event-driven processing across services, ensuring reliability, scalability, and robust monitoring.</a:t>
            </a:r>
            <a:endParaRPr sz="10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0675" y="656463"/>
            <a:ext cx="3837148" cy="367227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41"/>
          <p:cNvSpPr txBox="1"/>
          <p:nvPr/>
        </p:nvSpPr>
        <p:spPr>
          <a:xfrm>
            <a:off x="0" y="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Design</a:t>
            </a:r>
            <a:endParaRPr sz="2000"/>
          </a:p>
        </p:txBody>
      </p:sp>
      <p:sp>
        <p:nvSpPr>
          <p:cNvPr id="545" name="Google Shape;545;p41"/>
          <p:cNvSpPr txBox="1"/>
          <p:nvPr/>
        </p:nvSpPr>
        <p:spPr>
          <a:xfrm>
            <a:off x="151725" y="559450"/>
            <a:ext cx="48075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4. Core Layer</a:t>
            </a:r>
            <a:endParaRPr b="1" sz="10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The intelligence engine of the system—handles AI persona logic, LLM orchestration, and data-driven grounding.</a:t>
            </a:r>
            <a:endParaRPr sz="10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1D2E4E"/>
              </a:buClr>
              <a:buSzPts val="1000"/>
              <a:buChar char="●"/>
            </a:pPr>
            <a:r>
              <a:rPr b="1"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Orchestrator</a:t>
            </a:r>
            <a:r>
              <a:rPr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: The central coordinator of the Core Layer. When a request arrives, the Orchestrator manages the entire generation process, directing which services to call.</a:t>
            </a:r>
            <a:endParaRPr sz="10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1D2E4E"/>
              </a:buClr>
              <a:buSzPts val="1000"/>
              <a:buChar char="●"/>
            </a:pPr>
            <a:r>
              <a:rPr b="1"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Input Handler</a:t>
            </a:r>
            <a:r>
              <a:rPr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: Preprocesses and normalizes user inputs, including text extraction from PDFs and preparation of image data for AI analysis.</a:t>
            </a:r>
            <a:endParaRPr sz="10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1D2E4E"/>
              </a:buClr>
              <a:buSzPts val="1000"/>
              <a:buChar char="●"/>
            </a:pPr>
            <a:r>
              <a:rPr b="1"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Prompt Construction</a:t>
            </a:r>
            <a:r>
              <a:rPr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: Dynamically builds structured prompts by combining user input, persona rules, and retrieved data.</a:t>
            </a:r>
            <a:endParaRPr sz="10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1D2E4E"/>
              </a:buClr>
              <a:buSzPts val="1000"/>
              <a:buChar char="●"/>
            </a:pPr>
            <a:r>
              <a:rPr b="1"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AI Personas</a:t>
            </a:r>
            <a:r>
              <a:rPr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: Represents the fine-tuned Large Language Models (LLMs) tailored to embody distinct customer segment personalities.</a:t>
            </a:r>
            <a:endParaRPr sz="10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1D2E4E"/>
              </a:buClr>
              <a:buSzPts val="1000"/>
              <a:buChar char="●"/>
            </a:pPr>
            <a:r>
              <a:rPr b="1"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RAG (Retrieval-Augmented Generation):</a:t>
            </a:r>
            <a:r>
              <a:rPr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 Provides factual grounding by retrieving relevant information from the Vector DB, ensuring responses remain accurate.</a:t>
            </a:r>
            <a:endParaRPr sz="10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1D2E4E"/>
              </a:buClr>
              <a:buSzPts val="1000"/>
              <a:buChar char="●"/>
            </a:pPr>
            <a:r>
              <a:rPr b="1"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Persona Registry:</a:t>
            </a:r>
            <a:r>
              <a:rPr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 Stores the static attributes and behavioral definitions of each persona, guiding prompt construction and response tone.</a:t>
            </a:r>
            <a:endParaRPr sz="10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1D2E4E"/>
              </a:buClr>
              <a:buSzPts val="1000"/>
              <a:buChar char="●"/>
            </a:pPr>
            <a:r>
              <a:rPr b="1"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Explanation:</a:t>
            </a:r>
            <a:r>
              <a:rPr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 This module allows for an in-depth explanation of the thought process behind the reasoning model and the data used in the thinking process.</a:t>
            </a:r>
            <a:endParaRPr sz="10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1D2E4E"/>
              </a:buClr>
              <a:buSzPts val="1000"/>
              <a:buChar char="●"/>
            </a:pPr>
            <a:r>
              <a:rPr b="1"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MCP Server (Model Context Protocol Server)</a:t>
            </a:r>
            <a:r>
              <a:rPr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: Enriches LLM interactions with real-time contextual or external domain data.</a:t>
            </a:r>
            <a:endParaRPr sz="10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1D2E4E"/>
              </a:buClr>
              <a:buSzPts val="1000"/>
              <a:buChar char="●"/>
            </a:pPr>
            <a:r>
              <a:rPr b="1"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Memory</a:t>
            </a:r>
            <a:r>
              <a:rPr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: It stores the recent history of the user's chat, allowing the persona to remember what was said earlier in the conversation and provide context-aware answers.</a:t>
            </a:r>
            <a:endParaRPr sz="10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296450" y="246900"/>
            <a:ext cx="407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Project Value Proposition</a:t>
            </a:r>
            <a:endParaRPr b="1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0" y="4770125"/>
            <a:ext cx="9144000" cy="373500"/>
          </a:xfrm>
          <a:prstGeom prst="rect">
            <a:avLst/>
          </a:prstGeom>
          <a:solidFill>
            <a:srgbClr val="1D2E4E"/>
          </a:solidFill>
          <a:ln cap="flat" cmpd="sng" w="9525">
            <a:solidFill>
              <a:srgbClr val="1D2E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400" y="86602"/>
            <a:ext cx="1456650" cy="6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 rotWithShape="1">
          <a:blip r:embed="rId4">
            <a:alphaModFix/>
          </a:blip>
          <a:srcRect b="15606" l="32221" r="33801" t="13871"/>
          <a:stretch/>
        </p:blipFill>
        <p:spPr>
          <a:xfrm>
            <a:off x="7898400" y="3244425"/>
            <a:ext cx="1106427" cy="153084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656500" y="1864975"/>
            <a:ext cx="76809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For </a:t>
            </a:r>
            <a:r>
              <a:rPr b="1" lang="en" sz="1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business units</a:t>
            </a:r>
            <a:r>
              <a:rPr lang="en" sz="1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 struggling in </a:t>
            </a:r>
            <a:r>
              <a:rPr b="1" lang="en" sz="1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evaluating marketing performances, customer understanding, models and ideas testing</a:t>
            </a:r>
            <a:r>
              <a:rPr lang="en" sz="1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, our software allows </a:t>
            </a:r>
            <a:r>
              <a:rPr b="1" lang="en" sz="1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interacting with data-driven AI Personas</a:t>
            </a:r>
            <a:r>
              <a:rPr lang="en" sz="1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 representing the different </a:t>
            </a:r>
            <a:r>
              <a:rPr b="1" lang="en" sz="1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market segments</a:t>
            </a:r>
            <a:endParaRPr b="1" sz="16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 txBox="1"/>
          <p:nvPr/>
        </p:nvSpPr>
        <p:spPr>
          <a:xfrm>
            <a:off x="80500" y="746400"/>
            <a:ext cx="48075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5. Monitoring and Evaluation</a:t>
            </a:r>
            <a:endParaRPr b="1" sz="10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A centralized observability layer that tracks performance, quality, and reliability across all services.</a:t>
            </a:r>
            <a:endParaRPr sz="10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1D2E4E"/>
              </a:buClr>
              <a:buSzPts val="1000"/>
              <a:buChar char="●"/>
            </a:pPr>
            <a:r>
              <a:rPr b="1"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Evaluation Tools</a:t>
            </a:r>
            <a:r>
              <a:rPr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: Measure the accuracy and quality of AI responses and data processing outcomes.</a:t>
            </a:r>
            <a:endParaRPr sz="10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1D2E4E"/>
              </a:buClr>
              <a:buSzPts val="1000"/>
              <a:buChar char="●"/>
            </a:pPr>
            <a:r>
              <a:rPr b="1"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Metrics &amp; Alerting</a:t>
            </a:r>
            <a:r>
              <a:rPr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: Monitor key indicators such as latency, error rates, resource utilization, and token usage, triggering alerts for anomalies or system degradation.</a:t>
            </a:r>
            <a:endParaRPr sz="10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6. Data Storage Layer</a:t>
            </a:r>
            <a:endParaRPr b="1" sz="10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The persistence foundation of the system, designed for scalability, durability, and speed.</a:t>
            </a:r>
            <a:endParaRPr sz="10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1D2E4E"/>
              </a:buClr>
              <a:buSzPts val="1000"/>
              <a:buChar char="●"/>
            </a:pPr>
            <a:r>
              <a:rPr b="1"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Business Logic Database</a:t>
            </a:r>
            <a:r>
              <a:rPr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: Stores structured data such as user profiles, authentication records, saved reports, and persona definitions.</a:t>
            </a:r>
            <a:endParaRPr sz="10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1D2E4E"/>
              </a:buClr>
              <a:buSzPts val="1000"/>
              <a:buChar char="●"/>
            </a:pPr>
            <a:r>
              <a:rPr b="1"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Object Storage (S3)</a:t>
            </a:r>
            <a:r>
              <a:rPr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: Manages large, unstructured data files (e.g., raw PDFs, images, and uploaded datasets).</a:t>
            </a:r>
            <a:endParaRPr sz="10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1D2E4E"/>
              </a:buClr>
              <a:buSzPts val="1000"/>
              <a:buChar char="●"/>
            </a:pPr>
            <a:r>
              <a:rPr b="1"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Vector Database</a:t>
            </a:r>
            <a:r>
              <a:rPr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: Stores embeddings for persona-related documents, historical interactions, and reference materials — powering RAG retrieval and factual grounding.</a:t>
            </a:r>
            <a:endParaRPr sz="10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551" name="Google Shape;55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0675" y="656463"/>
            <a:ext cx="3837148" cy="3672276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42"/>
          <p:cNvSpPr txBox="1"/>
          <p:nvPr/>
        </p:nvSpPr>
        <p:spPr>
          <a:xfrm>
            <a:off x="0" y="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Design</a:t>
            </a:r>
            <a:endParaRPr sz="2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25" y="492600"/>
            <a:ext cx="4056576" cy="4500449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43"/>
          <p:cNvSpPr txBox="1"/>
          <p:nvPr/>
        </p:nvSpPr>
        <p:spPr>
          <a:xfrm>
            <a:off x="4119900" y="364725"/>
            <a:ext cx="4729200" cy="48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1. User Query Submission</a:t>
            </a:r>
            <a:r>
              <a:rPr lang="en" sz="9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: User sends a query with optional attached files (image, PDF, etc.) to the Orchestrator.</a:t>
            </a:r>
            <a:endParaRPr sz="9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1.1 Orchestrator Analysis</a:t>
            </a:r>
            <a:r>
              <a:rPr lang="en" sz="9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: The Orchestrator analyzes the query and attachments to decide which services should be used.</a:t>
            </a:r>
            <a:endParaRPr sz="9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2. Input Preprocessing</a:t>
            </a:r>
            <a:r>
              <a:rPr lang="en" sz="9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: Inputs are preprocessed before passing to the model.</a:t>
            </a:r>
            <a:endParaRPr sz="9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2.1 Text Input</a:t>
            </a:r>
            <a:r>
              <a:rPr lang="en" sz="9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: Normalize text to make it easier to handle in later steps.</a:t>
            </a:r>
            <a:endParaRPr sz="9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2.2 PDF Input</a:t>
            </a:r>
            <a:r>
              <a:rPr lang="en" sz="9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: Parse, process, and extract meaningful information from PDF files.</a:t>
            </a:r>
            <a:endParaRPr sz="9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2.3 Image Input</a:t>
            </a:r>
            <a:r>
              <a:rPr lang="en" sz="9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: Process images and extract valuable information.</a:t>
            </a:r>
            <a:endParaRPr sz="9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3. Context Retrieval (RAG System)</a:t>
            </a:r>
            <a:r>
              <a:rPr lang="en" sz="9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: Use the query and relevant input information to retrieve context (e.g., market data) via a RAG system.</a:t>
            </a:r>
            <a:endParaRPr sz="9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4. Tool Selection &amp; MCP Server Requests</a:t>
            </a:r>
            <a:endParaRPr b="1" sz="9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E4E"/>
              </a:buClr>
              <a:buSzPts val="900"/>
              <a:buFont typeface="Albert Sans"/>
              <a:buChar char="●"/>
            </a:pPr>
            <a:r>
              <a:rPr lang="en" sz="9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Decide which tools should be used to enrich the context.</a:t>
            </a:r>
            <a:endParaRPr sz="9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E4E"/>
              </a:buClr>
              <a:buSzPts val="900"/>
              <a:buChar char="●"/>
            </a:pPr>
            <a:r>
              <a:rPr lang="en" sz="9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Send requests to the MCP server to gather corresponding context.</a:t>
            </a:r>
            <a:endParaRPr sz="9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4.1 Web Search</a:t>
            </a:r>
            <a:r>
              <a:rPr lang="en" sz="9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: Extract updated information from the internet (trends, real-time data, missing internal data, etc.).</a:t>
            </a:r>
            <a:endParaRPr sz="9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4.2 Database Query</a:t>
            </a:r>
            <a:r>
              <a:rPr lang="en" sz="9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: Retrieve useful data from internal or external databases.</a:t>
            </a:r>
            <a:endParaRPr sz="9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4.3 External APIs</a:t>
            </a:r>
            <a:r>
              <a:rPr lang="en" sz="9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: Call APIs to obtain additional information.</a:t>
            </a:r>
            <a:endParaRPr sz="9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4.4 Other Tools</a:t>
            </a:r>
            <a:r>
              <a:rPr lang="en" sz="9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: Use calculators, simulators, weather data extractors, or other utilities to enrich context.</a:t>
            </a:r>
            <a:endParaRPr sz="9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5. Explanation</a:t>
            </a:r>
            <a:r>
              <a:rPr lang="en" sz="9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: The explanation module will explain in detail the thought process of the reasoning model and the data used for the thinking process.</a:t>
            </a:r>
            <a:endParaRPr sz="9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6. Prompt Construction</a:t>
            </a:r>
            <a:r>
              <a:rPr lang="en" sz="9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: The Orchestrator aggregates useful context and passes it to Prompt Construction.</a:t>
            </a:r>
            <a:endParaRPr sz="9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7. Persona Selection</a:t>
            </a:r>
            <a:endParaRPr b="1" sz="9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E4E"/>
              </a:buClr>
              <a:buSzPts val="900"/>
              <a:buFont typeface="Albert Sans"/>
              <a:buChar char="●"/>
            </a:pPr>
            <a:r>
              <a:rPr lang="en" sz="9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Apply the selected Persona profile, including: Demographics, Behavior Data, Transactional Data, …</a:t>
            </a:r>
            <a:endParaRPr sz="9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8. Memory Integration</a:t>
            </a:r>
            <a:endParaRPr b="1" sz="9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E4E"/>
              </a:buClr>
              <a:buSzPts val="900"/>
              <a:buChar char="●"/>
            </a:pPr>
            <a:r>
              <a:rPr lang="en" sz="9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Extract useful information from chat history.</a:t>
            </a:r>
            <a:endParaRPr sz="9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9. Persona Model Routing</a:t>
            </a:r>
            <a:endParaRPr b="1" sz="9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E4E"/>
              </a:buClr>
              <a:buSzPts val="900"/>
              <a:buFont typeface="Albert Sans"/>
              <a:buChar char="●"/>
            </a:pPr>
            <a:r>
              <a:rPr lang="en" sz="9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Route to a fine-tuned Persona model.</a:t>
            </a:r>
            <a:endParaRPr sz="9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E4E"/>
              </a:buClr>
              <a:buSzPts val="900"/>
              <a:buFont typeface="Albert Sans"/>
              <a:buChar char="●"/>
            </a:pPr>
            <a:r>
              <a:rPr lang="en" sz="9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Pass the enriched prompt and context.</a:t>
            </a:r>
            <a:endParaRPr sz="9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10. Model Response</a:t>
            </a:r>
            <a:endParaRPr b="1" sz="9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E4E"/>
              </a:buClr>
              <a:buSzPts val="900"/>
              <a:buFont typeface="Albert Sans"/>
              <a:buChar char="●"/>
            </a:pPr>
            <a:r>
              <a:rPr lang="en" sz="9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Generate a response with: Specific personality,Tone, Linguistic style of the Persona</a:t>
            </a:r>
            <a:endParaRPr sz="9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59" name="Google Shape;559;p43"/>
          <p:cNvSpPr txBox="1"/>
          <p:nvPr/>
        </p:nvSpPr>
        <p:spPr>
          <a:xfrm>
            <a:off x="0" y="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Design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296450" y="246900"/>
            <a:ext cx="530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Sustainable Development Goals</a:t>
            </a:r>
            <a:endParaRPr b="1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0" y="4770125"/>
            <a:ext cx="9144000" cy="373500"/>
          </a:xfrm>
          <a:prstGeom prst="rect">
            <a:avLst/>
          </a:prstGeom>
          <a:solidFill>
            <a:srgbClr val="1D2E4E"/>
          </a:solidFill>
          <a:ln cap="flat" cmpd="sng" w="9525">
            <a:solidFill>
              <a:srgbClr val="1D2E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400" y="86602"/>
            <a:ext cx="1456650" cy="6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 rotWithShape="1">
          <a:blip r:embed="rId4">
            <a:alphaModFix/>
          </a:blip>
          <a:srcRect b="15606" l="32221" r="33801" t="13871"/>
          <a:stretch/>
        </p:blipFill>
        <p:spPr>
          <a:xfrm>
            <a:off x="7898400" y="3244425"/>
            <a:ext cx="1106427" cy="153084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>
            <a:off x="723900" y="1628938"/>
            <a:ext cx="76962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Our </a:t>
            </a:r>
            <a:r>
              <a:rPr lang="en" sz="1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project</a:t>
            </a:r>
            <a:r>
              <a:rPr lang="en" sz="1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 is aligned with the </a:t>
            </a:r>
            <a:r>
              <a:rPr b="1" lang="en" sz="1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SDG 9 - Industry, Innovation and Infrastructure. </a:t>
            </a:r>
            <a:r>
              <a:rPr lang="en" sz="1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By using advanced AI improve company’s efficiency and effectiveness.</a:t>
            </a:r>
            <a:endParaRPr sz="16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0938" y="2742075"/>
            <a:ext cx="1024774" cy="100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296450" y="246900"/>
            <a:ext cx="530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Project Goal</a:t>
            </a:r>
            <a:endParaRPr b="1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00" name="Google Shape;100;p17"/>
          <p:cNvSpPr/>
          <p:nvPr/>
        </p:nvSpPr>
        <p:spPr>
          <a:xfrm>
            <a:off x="0" y="4770125"/>
            <a:ext cx="9144000" cy="373500"/>
          </a:xfrm>
          <a:prstGeom prst="rect">
            <a:avLst/>
          </a:prstGeom>
          <a:solidFill>
            <a:srgbClr val="1D2E4E"/>
          </a:solidFill>
          <a:ln cap="flat" cmpd="sng" w="9525">
            <a:solidFill>
              <a:srgbClr val="1D2E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400" y="86602"/>
            <a:ext cx="1456650" cy="6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 rotWithShape="1">
          <a:blip r:embed="rId4">
            <a:alphaModFix/>
          </a:blip>
          <a:srcRect b="15606" l="32221" r="33801" t="13871"/>
          <a:stretch/>
        </p:blipFill>
        <p:spPr>
          <a:xfrm>
            <a:off x="7898400" y="3244425"/>
            <a:ext cx="1106427" cy="153084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895775" y="1444250"/>
            <a:ext cx="7696200" cy="17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The goal is to develop a </a:t>
            </a:r>
            <a:r>
              <a:rPr b="1" lang="en" sz="1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software application</a:t>
            </a:r>
            <a:r>
              <a:rPr lang="en" sz="1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 where employees can </a:t>
            </a:r>
            <a:r>
              <a:rPr b="1" lang="en" sz="1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interact</a:t>
            </a:r>
            <a:r>
              <a:rPr lang="en" sz="1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 dynamically with </a:t>
            </a:r>
            <a:r>
              <a:rPr b="1" lang="en" sz="1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AI Personas</a:t>
            </a:r>
            <a:r>
              <a:rPr lang="en" sz="1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 representing different </a:t>
            </a:r>
            <a:r>
              <a:rPr b="1" lang="en" sz="1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market segments</a:t>
            </a:r>
            <a:r>
              <a:rPr lang="en" sz="1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 to:</a:t>
            </a:r>
            <a:endParaRPr sz="16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D2E4E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Identify weak ideas at an earlier phase by saving time and resources</a:t>
            </a:r>
            <a:endParaRPr sz="16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E4E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Enable focused market strategies</a:t>
            </a:r>
            <a:endParaRPr sz="16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E4E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Scale winning concepts efficiently and effectively</a:t>
            </a:r>
            <a:endParaRPr sz="16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/>
          <p:nvPr/>
        </p:nvSpPr>
        <p:spPr>
          <a:xfrm>
            <a:off x="2495999" y="745825"/>
            <a:ext cx="3901800" cy="3902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/>
          <p:nvPr/>
        </p:nvSpPr>
        <p:spPr>
          <a:xfrm>
            <a:off x="2496000" y="1114450"/>
            <a:ext cx="3101700" cy="31017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 txBox="1"/>
          <p:nvPr>
            <p:ph type="title"/>
          </p:nvPr>
        </p:nvSpPr>
        <p:spPr>
          <a:xfrm>
            <a:off x="296450" y="246900"/>
            <a:ext cx="530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Design - Stakeholder Map</a:t>
            </a:r>
            <a:endParaRPr b="1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0" y="4770125"/>
            <a:ext cx="9144000" cy="373500"/>
          </a:xfrm>
          <a:prstGeom prst="rect">
            <a:avLst/>
          </a:prstGeom>
          <a:solidFill>
            <a:srgbClr val="1D2E4E"/>
          </a:solidFill>
          <a:ln cap="flat" cmpd="sng" w="9525">
            <a:solidFill>
              <a:srgbClr val="1D2E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400" y="86602"/>
            <a:ext cx="1456650" cy="6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 rotWithShape="1">
          <a:blip r:embed="rId4">
            <a:alphaModFix/>
          </a:blip>
          <a:srcRect b="15606" l="32221" r="33801" t="13871"/>
          <a:stretch/>
        </p:blipFill>
        <p:spPr>
          <a:xfrm>
            <a:off x="7898400" y="3244425"/>
            <a:ext cx="1106427" cy="153084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/>
          <p:nvPr/>
        </p:nvSpPr>
        <p:spPr>
          <a:xfrm>
            <a:off x="2495998" y="1415400"/>
            <a:ext cx="2288400" cy="2370300"/>
          </a:xfrm>
          <a:prstGeom prst="ellipse">
            <a:avLst/>
          </a:prstGeom>
          <a:solidFill>
            <a:srgbClr val="CCCCCC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 txBox="1"/>
          <p:nvPr/>
        </p:nvSpPr>
        <p:spPr>
          <a:xfrm>
            <a:off x="3245825" y="1538650"/>
            <a:ext cx="681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DIRECT</a:t>
            </a:r>
            <a:endParaRPr b="1" sz="10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3852500" y="1199950"/>
            <a:ext cx="851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IN</a:t>
            </a:r>
            <a:r>
              <a:rPr b="1"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DIRECT</a:t>
            </a:r>
            <a:endParaRPr b="1" sz="10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4519200" y="948150"/>
            <a:ext cx="107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EXTERNAL</a:t>
            </a:r>
            <a:endParaRPr b="1" sz="10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18" name="Google Shape;118;p18"/>
          <p:cNvSpPr/>
          <p:nvPr/>
        </p:nvSpPr>
        <p:spPr>
          <a:xfrm>
            <a:off x="2703650" y="2575125"/>
            <a:ext cx="813300" cy="294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Consumers</a:t>
            </a:r>
            <a:r>
              <a:rPr lang="en" sz="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 Insight Team</a:t>
            </a:r>
            <a:endParaRPr sz="6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19" name="Google Shape;119;p18"/>
          <p:cNvSpPr/>
          <p:nvPr/>
        </p:nvSpPr>
        <p:spPr>
          <a:xfrm>
            <a:off x="2927825" y="2120800"/>
            <a:ext cx="1078500" cy="338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Data Science (Development) Team</a:t>
            </a:r>
            <a:endParaRPr sz="6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20" name="Google Shape;120;p18"/>
          <p:cNvSpPr/>
          <p:nvPr/>
        </p:nvSpPr>
        <p:spPr>
          <a:xfrm>
            <a:off x="3282400" y="2985025"/>
            <a:ext cx="813300" cy="338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Product Team</a:t>
            </a:r>
            <a:endParaRPr sz="6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21" name="Google Shape;121;p18"/>
          <p:cNvSpPr/>
          <p:nvPr/>
        </p:nvSpPr>
        <p:spPr>
          <a:xfrm>
            <a:off x="3616575" y="2540951"/>
            <a:ext cx="813300" cy="294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Marketing Team</a:t>
            </a:r>
            <a:endParaRPr sz="6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22" name="Google Shape;122;p18"/>
          <p:cNvSpPr/>
          <p:nvPr/>
        </p:nvSpPr>
        <p:spPr>
          <a:xfrm>
            <a:off x="4519200" y="1776901"/>
            <a:ext cx="813300" cy="294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Other Employees of the Company</a:t>
            </a:r>
            <a:endParaRPr sz="6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23" name="Google Shape;123;p18"/>
          <p:cNvSpPr/>
          <p:nvPr/>
        </p:nvSpPr>
        <p:spPr>
          <a:xfrm>
            <a:off x="4703900" y="2599264"/>
            <a:ext cx="813300" cy="294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Final Customers</a:t>
            </a:r>
            <a:endParaRPr sz="6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24" name="Google Shape;124;p18"/>
          <p:cNvSpPr/>
          <p:nvPr/>
        </p:nvSpPr>
        <p:spPr>
          <a:xfrm>
            <a:off x="4429875" y="3421651"/>
            <a:ext cx="813300" cy="294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Shareholders</a:t>
            </a:r>
            <a:endParaRPr sz="6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5243175" y="1415389"/>
            <a:ext cx="813300" cy="294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Media &amp; Press</a:t>
            </a:r>
            <a:endParaRPr sz="6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5597700" y="2305501"/>
            <a:ext cx="813300" cy="294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Coffee Suppliers</a:t>
            </a:r>
            <a:endParaRPr sz="6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27" name="Google Shape;127;p18"/>
          <p:cNvSpPr/>
          <p:nvPr/>
        </p:nvSpPr>
        <p:spPr>
          <a:xfrm>
            <a:off x="5430600" y="3133400"/>
            <a:ext cx="967200" cy="294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Enterprise Governance &amp; Compliance Officers</a:t>
            </a:r>
            <a:endParaRPr sz="6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4883275" y="3961289"/>
            <a:ext cx="813300" cy="294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Academic Partners</a:t>
            </a:r>
            <a:endParaRPr sz="6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296450" y="246900"/>
            <a:ext cx="530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Design - </a:t>
            </a:r>
            <a:r>
              <a:rPr b="1" lang="en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Use Cases</a:t>
            </a:r>
            <a:endParaRPr b="1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34" name="Google Shape;134;p19"/>
          <p:cNvSpPr/>
          <p:nvPr/>
        </p:nvSpPr>
        <p:spPr>
          <a:xfrm>
            <a:off x="0" y="4770125"/>
            <a:ext cx="9144000" cy="373500"/>
          </a:xfrm>
          <a:prstGeom prst="rect">
            <a:avLst/>
          </a:prstGeom>
          <a:solidFill>
            <a:srgbClr val="1D2E4E"/>
          </a:solidFill>
          <a:ln cap="flat" cmpd="sng" w="9525">
            <a:solidFill>
              <a:srgbClr val="1D2E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400" y="86602"/>
            <a:ext cx="1456650" cy="6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 rotWithShape="1">
          <a:blip r:embed="rId4">
            <a:alphaModFix/>
          </a:blip>
          <a:srcRect b="15606" l="32221" r="33801" t="13871"/>
          <a:stretch/>
        </p:blipFill>
        <p:spPr>
          <a:xfrm>
            <a:off x="7898400" y="3244425"/>
            <a:ext cx="1106427" cy="15308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/>
          <p:nvPr/>
        </p:nvSpPr>
        <p:spPr>
          <a:xfrm>
            <a:off x="3421975" y="587975"/>
            <a:ext cx="3351300" cy="401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9"/>
          <p:cNvSpPr/>
          <p:nvPr/>
        </p:nvSpPr>
        <p:spPr>
          <a:xfrm>
            <a:off x="3760625" y="775475"/>
            <a:ext cx="1106400" cy="461100"/>
          </a:xfrm>
          <a:prstGeom prst="ellipse">
            <a:avLst/>
          </a:prstGeom>
          <a:solidFill>
            <a:srgbClr val="3674B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Albert Sans"/>
                <a:ea typeface="Albert Sans"/>
                <a:cs typeface="Albert Sans"/>
                <a:sym typeface="Albert Sans"/>
              </a:rPr>
              <a:t>Chat with a specific AI Persona</a:t>
            </a:r>
            <a:endParaRPr sz="10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39" name="Google Shape;139;p19"/>
          <p:cNvSpPr/>
          <p:nvPr/>
        </p:nvSpPr>
        <p:spPr>
          <a:xfrm>
            <a:off x="3760625" y="1417250"/>
            <a:ext cx="1106400" cy="461100"/>
          </a:xfrm>
          <a:prstGeom prst="ellipse">
            <a:avLst/>
          </a:prstGeom>
          <a:solidFill>
            <a:srgbClr val="3674B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Albert Sans"/>
                <a:ea typeface="Albert Sans"/>
                <a:cs typeface="Albert Sans"/>
                <a:sym typeface="Albert Sans"/>
              </a:rPr>
              <a:t>Generate/Export Report</a:t>
            </a:r>
            <a:endParaRPr sz="7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40" name="Google Shape;140;p19"/>
          <p:cNvSpPr/>
          <p:nvPr/>
        </p:nvSpPr>
        <p:spPr>
          <a:xfrm>
            <a:off x="3760625" y="2059025"/>
            <a:ext cx="1106400" cy="461100"/>
          </a:xfrm>
          <a:prstGeom prst="ellipse">
            <a:avLst/>
          </a:prstGeom>
          <a:solidFill>
            <a:srgbClr val="3674B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Albert Sans"/>
                <a:ea typeface="Albert Sans"/>
                <a:cs typeface="Albert Sans"/>
                <a:sym typeface="Albert Sans"/>
              </a:rPr>
              <a:t>Access to AI Personas logs</a:t>
            </a:r>
            <a:endParaRPr sz="7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41" name="Google Shape;141;p19"/>
          <p:cNvSpPr/>
          <p:nvPr/>
        </p:nvSpPr>
        <p:spPr>
          <a:xfrm>
            <a:off x="3760625" y="2700788"/>
            <a:ext cx="1106400" cy="461100"/>
          </a:xfrm>
          <a:prstGeom prst="ellipse">
            <a:avLst/>
          </a:prstGeom>
          <a:solidFill>
            <a:srgbClr val="3674B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Albert Sans"/>
                <a:ea typeface="Albert Sans"/>
                <a:cs typeface="Albert Sans"/>
                <a:sym typeface="Albert Sans"/>
              </a:rPr>
              <a:t>Access RAG system</a:t>
            </a:r>
            <a:endParaRPr sz="7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42" name="Google Shape;142;p19"/>
          <p:cNvSpPr/>
          <p:nvPr/>
        </p:nvSpPr>
        <p:spPr>
          <a:xfrm>
            <a:off x="3760625" y="3334200"/>
            <a:ext cx="1106400" cy="461100"/>
          </a:xfrm>
          <a:prstGeom prst="ellipse">
            <a:avLst/>
          </a:prstGeom>
          <a:solidFill>
            <a:srgbClr val="3674B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Albert Sans"/>
                <a:ea typeface="Albert Sans"/>
                <a:cs typeface="Albert Sans"/>
                <a:sym typeface="Albert Sans"/>
              </a:rPr>
              <a:t>Manage Persona Models </a:t>
            </a:r>
            <a:endParaRPr sz="7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43" name="Google Shape;143;p19"/>
          <p:cNvSpPr/>
          <p:nvPr/>
        </p:nvSpPr>
        <p:spPr>
          <a:xfrm>
            <a:off x="3760625" y="4004000"/>
            <a:ext cx="1106400" cy="461100"/>
          </a:xfrm>
          <a:prstGeom prst="ellipse">
            <a:avLst/>
          </a:prstGeom>
          <a:solidFill>
            <a:srgbClr val="3674B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Albert Sans"/>
                <a:ea typeface="Albert Sans"/>
                <a:cs typeface="Albert Sans"/>
                <a:sym typeface="Albert Sans"/>
              </a:rPr>
              <a:t>Validate Persona Quality</a:t>
            </a:r>
            <a:endParaRPr sz="7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44" name="Google Shape;144;p19"/>
          <p:cNvSpPr/>
          <p:nvPr/>
        </p:nvSpPr>
        <p:spPr>
          <a:xfrm>
            <a:off x="5361100" y="863075"/>
            <a:ext cx="1106400" cy="373500"/>
          </a:xfrm>
          <a:prstGeom prst="ellipse">
            <a:avLst/>
          </a:prstGeom>
          <a:solidFill>
            <a:srgbClr val="3674B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Albert Sans"/>
                <a:ea typeface="Albert Sans"/>
                <a:cs typeface="Albert Sans"/>
                <a:sym typeface="Albert Sans"/>
              </a:rPr>
              <a:t>AI Personas Configuration</a:t>
            </a:r>
            <a:endParaRPr sz="7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45" name="Google Shape;145;p19"/>
          <p:cNvSpPr/>
          <p:nvPr/>
        </p:nvSpPr>
        <p:spPr>
          <a:xfrm>
            <a:off x="5361100" y="1417250"/>
            <a:ext cx="1106400" cy="461100"/>
          </a:xfrm>
          <a:prstGeom prst="ellipse">
            <a:avLst/>
          </a:prstGeom>
          <a:solidFill>
            <a:srgbClr val="3674B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Albert Sans"/>
                <a:ea typeface="Albert Sans"/>
                <a:cs typeface="Albert Sans"/>
                <a:sym typeface="Albert Sans"/>
              </a:rPr>
              <a:t>Access AI Personas’ reasoning</a:t>
            </a:r>
            <a:endParaRPr sz="700"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146" name="Google Shape;146;p19"/>
          <p:cNvCxnSpPr>
            <a:stCxn id="138" idx="6"/>
            <a:endCxn id="144" idx="2"/>
          </p:cNvCxnSpPr>
          <p:nvPr/>
        </p:nvCxnSpPr>
        <p:spPr>
          <a:xfrm>
            <a:off x="4867025" y="1006025"/>
            <a:ext cx="494100" cy="43800"/>
          </a:xfrm>
          <a:prstGeom prst="curved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7" name="Google Shape;147;p19"/>
          <p:cNvCxnSpPr>
            <a:stCxn id="148" idx="3"/>
            <a:endCxn id="138" idx="2"/>
          </p:cNvCxnSpPr>
          <p:nvPr/>
        </p:nvCxnSpPr>
        <p:spPr>
          <a:xfrm flipH="1" rot="10800000">
            <a:off x="2296925" y="1006025"/>
            <a:ext cx="1463700" cy="37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" name="Google Shape;149;p19"/>
          <p:cNvCxnSpPr>
            <a:stCxn id="148" idx="3"/>
            <a:endCxn id="139" idx="2"/>
          </p:cNvCxnSpPr>
          <p:nvPr/>
        </p:nvCxnSpPr>
        <p:spPr>
          <a:xfrm>
            <a:off x="2296925" y="1379000"/>
            <a:ext cx="1463700" cy="26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" name="Google Shape;150;p19"/>
          <p:cNvCxnSpPr>
            <a:stCxn id="151" idx="3"/>
            <a:endCxn id="138" idx="2"/>
          </p:cNvCxnSpPr>
          <p:nvPr/>
        </p:nvCxnSpPr>
        <p:spPr>
          <a:xfrm flipH="1" rot="10800000">
            <a:off x="2296925" y="1006025"/>
            <a:ext cx="1463700" cy="115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" name="Google Shape;152;p19"/>
          <p:cNvCxnSpPr>
            <a:stCxn id="151" idx="3"/>
            <a:endCxn id="139" idx="2"/>
          </p:cNvCxnSpPr>
          <p:nvPr/>
        </p:nvCxnSpPr>
        <p:spPr>
          <a:xfrm flipH="1" rot="10800000">
            <a:off x="2296925" y="1647800"/>
            <a:ext cx="1463700" cy="51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" name="Google Shape;153;p19"/>
          <p:cNvCxnSpPr>
            <a:stCxn id="154" idx="3"/>
            <a:endCxn id="138" idx="2"/>
          </p:cNvCxnSpPr>
          <p:nvPr/>
        </p:nvCxnSpPr>
        <p:spPr>
          <a:xfrm flipH="1" rot="10800000">
            <a:off x="2296925" y="1006025"/>
            <a:ext cx="1463700" cy="193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" name="Google Shape;155;p19"/>
          <p:cNvCxnSpPr>
            <a:stCxn id="154" idx="3"/>
            <a:endCxn id="139" idx="2"/>
          </p:cNvCxnSpPr>
          <p:nvPr/>
        </p:nvCxnSpPr>
        <p:spPr>
          <a:xfrm flipH="1" rot="10800000">
            <a:off x="2296925" y="1647800"/>
            <a:ext cx="1463700" cy="129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" name="Google Shape;156;p19"/>
          <p:cNvCxnSpPr>
            <a:stCxn id="157" idx="3"/>
            <a:endCxn id="138" idx="2"/>
          </p:cNvCxnSpPr>
          <p:nvPr/>
        </p:nvCxnSpPr>
        <p:spPr>
          <a:xfrm flipH="1" rot="10800000">
            <a:off x="2296925" y="1006025"/>
            <a:ext cx="1463700" cy="287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" name="Google Shape;158;p19"/>
          <p:cNvCxnSpPr>
            <a:stCxn id="157" idx="3"/>
            <a:endCxn id="139" idx="2"/>
          </p:cNvCxnSpPr>
          <p:nvPr/>
        </p:nvCxnSpPr>
        <p:spPr>
          <a:xfrm flipH="1" rot="10800000">
            <a:off x="2296925" y="1647800"/>
            <a:ext cx="1463700" cy="223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9" name="Google Shape;159;p19"/>
          <p:cNvCxnSpPr>
            <a:stCxn id="157" idx="3"/>
            <a:endCxn id="140" idx="2"/>
          </p:cNvCxnSpPr>
          <p:nvPr/>
        </p:nvCxnSpPr>
        <p:spPr>
          <a:xfrm flipH="1" rot="10800000">
            <a:off x="2296925" y="2289575"/>
            <a:ext cx="1463700" cy="159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" name="Google Shape;160;p19"/>
          <p:cNvCxnSpPr>
            <a:stCxn id="157" idx="3"/>
            <a:endCxn id="141" idx="2"/>
          </p:cNvCxnSpPr>
          <p:nvPr/>
        </p:nvCxnSpPr>
        <p:spPr>
          <a:xfrm flipH="1" rot="10800000">
            <a:off x="2296925" y="2931338"/>
            <a:ext cx="1463700" cy="95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" name="Google Shape;161;p19"/>
          <p:cNvCxnSpPr>
            <a:stCxn id="157" idx="3"/>
            <a:endCxn id="142" idx="2"/>
          </p:cNvCxnSpPr>
          <p:nvPr/>
        </p:nvCxnSpPr>
        <p:spPr>
          <a:xfrm flipH="1" rot="10800000">
            <a:off x="2296925" y="3564750"/>
            <a:ext cx="1463700" cy="31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" name="Google Shape;162;p19"/>
          <p:cNvCxnSpPr>
            <a:stCxn id="157" idx="3"/>
            <a:endCxn id="143" idx="2"/>
          </p:cNvCxnSpPr>
          <p:nvPr/>
        </p:nvCxnSpPr>
        <p:spPr>
          <a:xfrm>
            <a:off x="2296925" y="3882050"/>
            <a:ext cx="1463700" cy="3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" name="Google Shape;163;p19"/>
          <p:cNvCxnSpPr>
            <a:stCxn id="138" idx="6"/>
            <a:endCxn id="145" idx="2"/>
          </p:cNvCxnSpPr>
          <p:nvPr/>
        </p:nvCxnSpPr>
        <p:spPr>
          <a:xfrm>
            <a:off x="4867025" y="1006025"/>
            <a:ext cx="494100" cy="641700"/>
          </a:xfrm>
          <a:prstGeom prst="curved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4" name="Google Shape;164;p19"/>
          <p:cNvSpPr txBox="1"/>
          <p:nvPr/>
        </p:nvSpPr>
        <p:spPr>
          <a:xfrm>
            <a:off x="1593275" y="1464500"/>
            <a:ext cx="703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Marketing Team</a:t>
            </a:r>
            <a:endParaRPr b="1" sz="6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165" name="Google Shape;16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5525" y="1013236"/>
            <a:ext cx="376162" cy="51120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9"/>
          <p:cNvSpPr txBox="1"/>
          <p:nvPr/>
        </p:nvSpPr>
        <p:spPr>
          <a:xfrm>
            <a:off x="1505850" y="4111175"/>
            <a:ext cx="83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Data Science</a:t>
            </a:r>
            <a:r>
              <a:rPr b="1" lang="en" sz="6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 Team</a:t>
            </a:r>
            <a:endParaRPr b="1" sz="6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167" name="Google Shape;16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5525" y="3636403"/>
            <a:ext cx="376162" cy="5112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9"/>
          <p:cNvSpPr txBox="1"/>
          <p:nvPr/>
        </p:nvSpPr>
        <p:spPr>
          <a:xfrm>
            <a:off x="1552700" y="3146850"/>
            <a:ext cx="83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Customer Insight Team</a:t>
            </a:r>
            <a:endParaRPr b="1" sz="6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169" name="Google Shape;16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5525" y="2747165"/>
            <a:ext cx="376162" cy="5112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9"/>
          <p:cNvSpPr txBox="1"/>
          <p:nvPr/>
        </p:nvSpPr>
        <p:spPr>
          <a:xfrm>
            <a:off x="1571850" y="2259475"/>
            <a:ext cx="70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Product Team</a:t>
            </a:r>
            <a:endParaRPr b="1" sz="6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171" name="Google Shape;17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5525" y="1857953"/>
            <a:ext cx="376162" cy="5112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9"/>
          <p:cNvSpPr txBox="1"/>
          <p:nvPr/>
        </p:nvSpPr>
        <p:spPr>
          <a:xfrm>
            <a:off x="4821275" y="775475"/>
            <a:ext cx="585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《extend》</a:t>
            </a:r>
            <a:endParaRPr sz="6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73" name="Google Shape;173;p19"/>
          <p:cNvSpPr txBox="1"/>
          <p:nvPr/>
        </p:nvSpPr>
        <p:spPr>
          <a:xfrm>
            <a:off x="4821275" y="1188425"/>
            <a:ext cx="585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《extend》</a:t>
            </a:r>
            <a:endParaRPr sz="6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>
            <p:ph type="title"/>
          </p:nvPr>
        </p:nvSpPr>
        <p:spPr>
          <a:xfrm>
            <a:off x="296450" y="246900"/>
            <a:ext cx="530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Design - User Personas</a:t>
            </a:r>
            <a:endParaRPr b="1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79" name="Google Shape;179;p20"/>
          <p:cNvSpPr/>
          <p:nvPr/>
        </p:nvSpPr>
        <p:spPr>
          <a:xfrm>
            <a:off x="0" y="4770125"/>
            <a:ext cx="9144000" cy="373500"/>
          </a:xfrm>
          <a:prstGeom prst="rect">
            <a:avLst/>
          </a:prstGeom>
          <a:solidFill>
            <a:srgbClr val="1D2E4E"/>
          </a:solidFill>
          <a:ln cap="flat" cmpd="sng" w="9525">
            <a:solidFill>
              <a:srgbClr val="1D2E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400" y="86602"/>
            <a:ext cx="1456650" cy="6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0"/>
          <p:cNvPicPr preferRelativeResize="0"/>
          <p:nvPr/>
        </p:nvPicPr>
        <p:blipFill rotWithShape="1">
          <a:blip r:embed="rId4">
            <a:alphaModFix/>
          </a:blip>
          <a:srcRect b="15606" l="32221" r="33801" t="13871"/>
          <a:stretch/>
        </p:blipFill>
        <p:spPr>
          <a:xfrm>
            <a:off x="7898400" y="3244425"/>
            <a:ext cx="1106427" cy="153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0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>
            <a:off x="6301950" y="842549"/>
            <a:ext cx="1331023" cy="13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375" y="983265"/>
            <a:ext cx="1237901" cy="123790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 txBox="1"/>
          <p:nvPr/>
        </p:nvSpPr>
        <p:spPr>
          <a:xfrm>
            <a:off x="6219475" y="2583152"/>
            <a:ext cx="1610100" cy="15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Description</a:t>
            </a:r>
            <a:r>
              <a:rPr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: 37, Data Scientist</a:t>
            </a:r>
            <a:endParaRPr sz="800">
              <a:solidFill>
                <a:srgbClr val="D9D9D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Tasks and Goals</a:t>
            </a:r>
            <a:r>
              <a:rPr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: data preparation pipeline, market trends analysis, AI-driven decision support</a:t>
            </a:r>
            <a:endParaRPr sz="800">
              <a:solidFill>
                <a:srgbClr val="D9D9D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Pain points</a:t>
            </a:r>
            <a:r>
              <a:rPr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: limited data availability, inefficient model testing on real consumers</a:t>
            </a:r>
            <a:endParaRPr sz="900">
              <a:solidFill>
                <a:srgbClr val="D9D9D9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85" name="Google Shape;185;p20"/>
          <p:cNvSpPr txBox="1"/>
          <p:nvPr/>
        </p:nvSpPr>
        <p:spPr>
          <a:xfrm>
            <a:off x="510354" y="2288342"/>
            <a:ext cx="1610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45F06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Marco Rossi</a:t>
            </a:r>
            <a:endParaRPr sz="1800">
              <a:solidFill>
                <a:srgbClr val="B45F06"/>
              </a:solidFill>
              <a:latin typeface="Albert Sans Medium"/>
              <a:ea typeface="Albert Sans Medium"/>
              <a:cs typeface="Albert Sans Medium"/>
              <a:sym typeface="Albert Sans Medium"/>
            </a:endParaRPr>
          </a:p>
        </p:txBody>
      </p:sp>
      <p:sp>
        <p:nvSpPr>
          <p:cNvPr id="186" name="Google Shape;186;p20"/>
          <p:cNvSpPr txBox="1"/>
          <p:nvPr/>
        </p:nvSpPr>
        <p:spPr>
          <a:xfrm>
            <a:off x="2443199" y="2288350"/>
            <a:ext cx="1834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CCCAB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Giovanna Gallo</a:t>
            </a:r>
            <a:endParaRPr sz="1800">
              <a:solidFill>
                <a:srgbClr val="ECCCAB"/>
              </a:solidFill>
              <a:latin typeface="Albert Sans Medium"/>
              <a:ea typeface="Albert Sans Medium"/>
              <a:cs typeface="Albert Sans Medium"/>
              <a:sym typeface="Albert Sans Medium"/>
            </a:endParaRPr>
          </a:p>
        </p:txBody>
      </p:sp>
      <p:sp>
        <p:nvSpPr>
          <p:cNvPr id="187" name="Google Shape;187;p20"/>
          <p:cNvSpPr txBox="1"/>
          <p:nvPr/>
        </p:nvSpPr>
        <p:spPr>
          <a:xfrm>
            <a:off x="2461525" y="2597852"/>
            <a:ext cx="16101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Description</a:t>
            </a:r>
            <a:r>
              <a:rPr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: 35, Product Department employee</a:t>
            </a:r>
            <a:endParaRPr sz="800">
              <a:solidFill>
                <a:srgbClr val="D9D9D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Tasks and Goals</a:t>
            </a:r>
            <a:r>
              <a:rPr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: management of new products development meeting consumers’ needs</a:t>
            </a:r>
            <a:endParaRPr sz="800">
              <a:solidFill>
                <a:srgbClr val="D9D9D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Pain points</a:t>
            </a:r>
            <a:r>
              <a:rPr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: difficulty in effectively meeting needs, costly pre-launch products testing</a:t>
            </a:r>
            <a:endParaRPr sz="900">
              <a:solidFill>
                <a:srgbClr val="D9D9D9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8" name="Google Shape;188;p20"/>
          <p:cNvSpPr txBox="1"/>
          <p:nvPr/>
        </p:nvSpPr>
        <p:spPr>
          <a:xfrm>
            <a:off x="4412679" y="2288342"/>
            <a:ext cx="1610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CCCAB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Luca Verdi </a:t>
            </a:r>
            <a:endParaRPr sz="1800">
              <a:solidFill>
                <a:srgbClr val="ECCCAB"/>
              </a:solidFill>
              <a:latin typeface="Albert Sans Medium"/>
              <a:ea typeface="Albert Sans Medium"/>
              <a:cs typeface="Albert Sans Medium"/>
              <a:sym typeface="Albert Sans Medium"/>
            </a:endParaRPr>
          </a:p>
        </p:txBody>
      </p:sp>
      <p:sp>
        <p:nvSpPr>
          <p:cNvPr id="189" name="Google Shape;189;p20"/>
          <p:cNvSpPr txBox="1"/>
          <p:nvPr/>
        </p:nvSpPr>
        <p:spPr>
          <a:xfrm>
            <a:off x="4412700" y="2597852"/>
            <a:ext cx="1610100" cy="18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Description</a:t>
            </a:r>
            <a:r>
              <a:rPr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: 30, Marketing Department employee</a:t>
            </a:r>
            <a:endParaRPr sz="800">
              <a:solidFill>
                <a:srgbClr val="D9D9D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Tasks and Goals</a:t>
            </a:r>
            <a:r>
              <a:rPr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: planning of efficient and effective marketing campaigns, performance analysis</a:t>
            </a:r>
            <a:endParaRPr sz="800">
              <a:solidFill>
                <a:srgbClr val="D9D9D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Pain points</a:t>
            </a:r>
            <a:r>
              <a:rPr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: advertisement campaigns uncertainty, costly testing</a:t>
            </a:r>
            <a:endParaRPr sz="900">
              <a:solidFill>
                <a:srgbClr val="D9D9D9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0" name="Google Shape;190;p20"/>
          <p:cNvSpPr txBox="1"/>
          <p:nvPr/>
        </p:nvSpPr>
        <p:spPr>
          <a:xfrm>
            <a:off x="6219479" y="2288342"/>
            <a:ext cx="1610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CCCAB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Giulia Cerullo</a:t>
            </a:r>
            <a:endParaRPr sz="1800">
              <a:solidFill>
                <a:srgbClr val="ECCCAB"/>
              </a:solidFill>
              <a:latin typeface="Albert Sans Medium"/>
              <a:ea typeface="Albert Sans Medium"/>
              <a:cs typeface="Albert Sans Medium"/>
              <a:sym typeface="Albert Sans Medium"/>
            </a:endParaRPr>
          </a:p>
        </p:txBody>
      </p:sp>
      <p:sp>
        <p:nvSpPr>
          <p:cNvPr id="191" name="Google Shape;191;p20"/>
          <p:cNvSpPr txBox="1"/>
          <p:nvPr/>
        </p:nvSpPr>
        <p:spPr>
          <a:xfrm>
            <a:off x="510350" y="2597852"/>
            <a:ext cx="16101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Description</a:t>
            </a:r>
            <a:r>
              <a:rPr lang="en" sz="8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: 40, Consumers Insight Department employee</a:t>
            </a:r>
            <a:endParaRPr sz="8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Tasks and Goals</a:t>
            </a:r>
            <a:r>
              <a:rPr lang="en" sz="8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: consumers’ needs and behaviours identification to enhance company’s strategic decisions</a:t>
            </a:r>
            <a:endParaRPr sz="8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Pain points</a:t>
            </a:r>
            <a:r>
              <a:rPr lang="en" sz="8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: high time demand for data collection and analysis</a:t>
            </a:r>
            <a:endParaRPr sz="8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192" name="Google Shape;192;p20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2585475" y="983275"/>
            <a:ext cx="1237901" cy="123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0"/>
          <p:cNvPicPr preferRelativeResize="0"/>
          <p:nvPr/>
        </p:nvPicPr>
        <p:blipFill>
          <a:blip r:embed="rId8">
            <a:alphaModFix amt="25000"/>
          </a:blip>
          <a:stretch>
            <a:fillRect/>
          </a:stretch>
        </p:blipFill>
        <p:spPr>
          <a:xfrm>
            <a:off x="4528225" y="983276"/>
            <a:ext cx="1237901" cy="123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 txBox="1"/>
          <p:nvPr>
            <p:ph type="title"/>
          </p:nvPr>
        </p:nvSpPr>
        <p:spPr>
          <a:xfrm>
            <a:off x="296450" y="246900"/>
            <a:ext cx="530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Design - User Personas</a:t>
            </a:r>
            <a:endParaRPr b="1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99" name="Google Shape;199;p21"/>
          <p:cNvSpPr/>
          <p:nvPr/>
        </p:nvSpPr>
        <p:spPr>
          <a:xfrm>
            <a:off x="0" y="4770125"/>
            <a:ext cx="9144000" cy="373500"/>
          </a:xfrm>
          <a:prstGeom prst="rect">
            <a:avLst/>
          </a:prstGeom>
          <a:solidFill>
            <a:srgbClr val="1D2E4E"/>
          </a:solidFill>
          <a:ln cap="flat" cmpd="sng" w="9525">
            <a:solidFill>
              <a:srgbClr val="1D2E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400" y="86602"/>
            <a:ext cx="1456650" cy="6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1"/>
          <p:cNvPicPr preferRelativeResize="0"/>
          <p:nvPr/>
        </p:nvPicPr>
        <p:blipFill rotWithShape="1">
          <a:blip r:embed="rId4">
            <a:alphaModFix/>
          </a:blip>
          <a:srcRect b="15606" l="32221" r="33801" t="13871"/>
          <a:stretch/>
        </p:blipFill>
        <p:spPr>
          <a:xfrm>
            <a:off x="7898400" y="3244425"/>
            <a:ext cx="1106427" cy="153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1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>
            <a:off x="6301950" y="842549"/>
            <a:ext cx="1331023" cy="13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1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>
            <a:off x="705375" y="983265"/>
            <a:ext cx="1237901" cy="123790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1"/>
          <p:cNvSpPr txBox="1"/>
          <p:nvPr/>
        </p:nvSpPr>
        <p:spPr>
          <a:xfrm>
            <a:off x="6219475" y="2583152"/>
            <a:ext cx="1610100" cy="15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Description</a:t>
            </a:r>
            <a:r>
              <a:rPr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: 37, Data Scientist</a:t>
            </a:r>
            <a:endParaRPr sz="800">
              <a:solidFill>
                <a:srgbClr val="D9D9D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Tasks and Goals</a:t>
            </a:r>
            <a:r>
              <a:rPr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: data preparation pipeline, market trends analysis, AI-driven decision support</a:t>
            </a:r>
            <a:endParaRPr sz="800">
              <a:solidFill>
                <a:srgbClr val="D9D9D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Pain points</a:t>
            </a:r>
            <a:r>
              <a:rPr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: limited data availability, inefficient model testing on real consumers</a:t>
            </a:r>
            <a:endParaRPr sz="900">
              <a:solidFill>
                <a:srgbClr val="D9D9D9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05" name="Google Shape;205;p21"/>
          <p:cNvSpPr txBox="1"/>
          <p:nvPr/>
        </p:nvSpPr>
        <p:spPr>
          <a:xfrm>
            <a:off x="510354" y="2288342"/>
            <a:ext cx="1610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CCCAB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Marco Rossi</a:t>
            </a:r>
            <a:endParaRPr sz="1800">
              <a:solidFill>
                <a:srgbClr val="ECCCAB"/>
              </a:solidFill>
              <a:latin typeface="Albert Sans Medium"/>
              <a:ea typeface="Albert Sans Medium"/>
              <a:cs typeface="Albert Sans Medium"/>
              <a:sym typeface="Albert Sans Medium"/>
            </a:endParaRPr>
          </a:p>
        </p:txBody>
      </p:sp>
      <p:sp>
        <p:nvSpPr>
          <p:cNvPr id="206" name="Google Shape;206;p21"/>
          <p:cNvSpPr txBox="1"/>
          <p:nvPr/>
        </p:nvSpPr>
        <p:spPr>
          <a:xfrm>
            <a:off x="2443199" y="2288350"/>
            <a:ext cx="1834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45F06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Giovanna Gallo</a:t>
            </a:r>
            <a:endParaRPr sz="1800">
              <a:solidFill>
                <a:srgbClr val="B45F06"/>
              </a:solidFill>
              <a:latin typeface="Albert Sans Medium"/>
              <a:ea typeface="Albert Sans Medium"/>
              <a:cs typeface="Albert Sans Medium"/>
              <a:sym typeface="Albert Sans Medium"/>
            </a:endParaRPr>
          </a:p>
        </p:txBody>
      </p:sp>
      <p:sp>
        <p:nvSpPr>
          <p:cNvPr id="207" name="Google Shape;207;p21"/>
          <p:cNvSpPr txBox="1"/>
          <p:nvPr/>
        </p:nvSpPr>
        <p:spPr>
          <a:xfrm>
            <a:off x="2461525" y="2597852"/>
            <a:ext cx="16101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Description</a:t>
            </a:r>
            <a:r>
              <a:rPr lang="en" sz="8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: 35, Product Department employee</a:t>
            </a:r>
            <a:endParaRPr sz="8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Tasks and Goals</a:t>
            </a:r>
            <a:r>
              <a:rPr lang="en" sz="8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: management of new products development meeting consumers’ needs</a:t>
            </a:r>
            <a:endParaRPr sz="800">
              <a:solidFill>
                <a:srgbClr val="1D2E4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Pain points</a:t>
            </a:r>
            <a:r>
              <a:rPr lang="en" sz="800">
                <a:solidFill>
                  <a:srgbClr val="1D2E4E"/>
                </a:solidFill>
                <a:latin typeface="Albert Sans"/>
                <a:ea typeface="Albert Sans"/>
                <a:cs typeface="Albert Sans"/>
                <a:sym typeface="Albert Sans"/>
              </a:rPr>
              <a:t>: difficulty in effectively meeting needs, costly pre-launch products testing</a:t>
            </a:r>
            <a:endParaRPr sz="900">
              <a:solidFill>
                <a:srgbClr val="1F1F1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8" name="Google Shape;208;p21"/>
          <p:cNvSpPr txBox="1"/>
          <p:nvPr/>
        </p:nvSpPr>
        <p:spPr>
          <a:xfrm>
            <a:off x="4412679" y="2288342"/>
            <a:ext cx="1610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CCCAB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Luca Verdi </a:t>
            </a:r>
            <a:endParaRPr sz="1800">
              <a:solidFill>
                <a:srgbClr val="ECCCAB"/>
              </a:solidFill>
              <a:latin typeface="Albert Sans Medium"/>
              <a:ea typeface="Albert Sans Medium"/>
              <a:cs typeface="Albert Sans Medium"/>
              <a:sym typeface="Albert Sans Medium"/>
            </a:endParaRPr>
          </a:p>
        </p:txBody>
      </p:sp>
      <p:sp>
        <p:nvSpPr>
          <p:cNvPr id="209" name="Google Shape;209;p21"/>
          <p:cNvSpPr txBox="1"/>
          <p:nvPr/>
        </p:nvSpPr>
        <p:spPr>
          <a:xfrm>
            <a:off x="4412700" y="2597852"/>
            <a:ext cx="1610100" cy="18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Description</a:t>
            </a:r>
            <a:r>
              <a:rPr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: 30, Marketing Department employee</a:t>
            </a:r>
            <a:endParaRPr sz="800">
              <a:solidFill>
                <a:srgbClr val="D9D9D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Tasks and Goals</a:t>
            </a:r>
            <a:r>
              <a:rPr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: planning of efficient and effective marketing campaigns, performance analysis</a:t>
            </a:r>
            <a:endParaRPr sz="800">
              <a:solidFill>
                <a:srgbClr val="D9D9D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Pain points</a:t>
            </a:r>
            <a:r>
              <a:rPr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: advertisement campaigns uncertainty, costly testing</a:t>
            </a:r>
            <a:endParaRPr sz="900">
              <a:solidFill>
                <a:srgbClr val="D9D9D9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0" name="Google Shape;210;p21"/>
          <p:cNvSpPr txBox="1"/>
          <p:nvPr/>
        </p:nvSpPr>
        <p:spPr>
          <a:xfrm>
            <a:off x="6219479" y="2288342"/>
            <a:ext cx="1610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CCCAB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Giulia Cerullo</a:t>
            </a:r>
            <a:endParaRPr sz="1800">
              <a:solidFill>
                <a:srgbClr val="ECCCAB"/>
              </a:solidFill>
              <a:latin typeface="Albert Sans Medium"/>
              <a:ea typeface="Albert Sans Medium"/>
              <a:cs typeface="Albert Sans Medium"/>
              <a:sym typeface="Albert Sans Medium"/>
            </a:endParaRPr>
          </a:p>
        </p:txBody>
      </p:sp>
      <p:sp>
        <p:nvSpPr>
          <p:cNvPr id="211" name="Google Shape;211;p21"/>
          <p:cNvSpPr txBox="1"/>
          <p:nvPr/>
        </p:nvSpPr>
        <p:spPr>
          <a:xfrm>
            <a:off x="510350" y="2597852"/>
            <a:ext cx="16101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Description</a:t>
            </a:r>
            <a:r>
              <a:rPr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: 40, Consumers Insight Department employee</a:t>
            </a:r>
            <a:endParaRPr sz="800">
              <a:solidFill>
                <a:srgbClr val="D9D9D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Tasks and Goals</a:t>
            </a:r>
            <a:r>
              <a:rPr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: consumers’ needs and behaviours identification to enhance company’s strategic decisions</a:t>
            </a:r>
            <a:endParaRPr sz="800">
              <a:solidFill>
                <a:srgbClr val="D9D9D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Pain points</a:t>
            </a:r>
            <a:r>
              <a:rPr lang="en" sz="800">
                <a:solidFill>
                  <a:srgbClr val="D9D9D9"/>
                </a:solidFill>
                <a:latin typeface="Albert Sans"/>
                <a:ea typeface="Albert Sans"/>
                <a:cs typeface="Albert Sans"/>
                <a:sym typeface="Albert Sans"/>
              </a:rPr>
              <a:t>: high time demand for data collection and analysis</a:t>
            </a:r>
            <a:endParaRPr sz="800">
              <a:solidFill>
                <a:srgbClr val="D9D9D9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212" name="Google Shape;21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85475" y="983275"/>
            <a:ext cx="1237901" cy="123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1"/>
          <p:cNvPicPr preferRelativeResize="0"/>
          <p:nvPr/>
        </p:nvPicPr>
        <p:blipFill>
          <a:blip r:embed="rId8">
            <a:alphaModFix amt="25000"/>
          </a:blip>
          <a:stretch>
            <a:fillRect/>
          </a:stretch>
        </p:blipFill>
        <p:spPr>
          <a:xfrm>
            <a:off x="4528225" y="983276"/>
            <a:ext cx="1237901" cy="123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